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377" r:id="rId3"/>
    <p:sldId id="378" r:id="rId4"/>
    <p:sldId id="379" r:id="rId5"/>
    <p:sldId id="373" r:id="rId6"/>
    <p:sldId id="384" r:id="rId7"/>
    <p:sldId id="385" r:id="rId8"/>
    <p:sldId id="386" r:id="rId9"/>
    <p:sldId id="381" r:id="rId10"/>
    <p:sldId id="382" r:id="rId11"/>
    <p:sldId id="380" r:id="rId12"/>
    <p:sldId id="383" r:id="rId13"/>
    <p:sldId id="347" r:id="rId14"/>
  </p:sldIdLst>
  <p:sldSz cx="9144000" cy="6858000" type="screen4x3"/>
  <p:notesSz cx="6735763" cy="98694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05"/>
    <a:srgbClr val="003366"/>
    <a:srgbClr val="6699FF"/>
    <a:srgbClr val="FF66FF"/>
    <a:srgbClr val="FFFF00"/>
    <a:srgbClr val="ECECFA"/>
    <a:srgbClr val="000066"/>
    <a:srgbClr val="003399"/>
    <a:srgbClr val="6664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3" autoAdjust="0"/>
    <p:restoredTop sz="86732" autoAdjust="0"/>
  </p:normalViewPr>
  <p:slideViewPr>
    <p:cSldViewPr>
      <p:cViewPr varScale="1">
        <p:scale>
          <a:sx n="79" d="100"/>
          <a:sy n="79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0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8886C22-19FC-4570-B379-39F26D5CC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90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86C22-19FC-4570-B379-39F26D5CCE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86C22-19FC-4570-B379-39F26D5CCE9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6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86C22-19FC-4570-B379-39F26D5CCE9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0488A-3C34-4489-B5D7-A0CEC9E86D1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76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70630A-F64C-4FE7-8B0A-A28CF41F13A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BA6F-97ED-45BB-BFE7-9F3837382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31A5-AC93-4460-AA66-C0583FD78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C2BD-13D6-41A1-863A-6309D2E0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17DF-FB53-47A1-90B6-6ED3A4EC2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4AA4-EC60-4C6D-9901-B0F14A35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1C5C-EE9D-42B0-8D9C-CDE03FAD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4E8C-54C9-46FF-9591-ECBA717F0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09EC0-9FA5-4EDD-BE67-126E783F1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8D9E-5B01-45BD-987D-2C8C0E11D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F49E-E4B5-4594-9D54-A0319441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9357-8F87-4147-B39F-A9406633B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D665F-A604-426D-B2ED-B80931B3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33F6-45B4-4820-A68A-D40BBFBC4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C51D-71DD-4FF6-A04E-17EDC191B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89EB-E72F-44CF-94FA-D2D90FF10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E9FA7D-B88F-4AA4-91AB-E294F369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sz.tatarstan.ru/rus/file/pub/pub_125163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80400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Отдел социальной защиты </a:t>
            </a:r>
            <a:b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Министерства труда, занятости и социальной защиты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Республики Татарстан 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Елабужском муниципальном районе</a:t>
            </a:r>
            <a:r>
              <a:rPr lang="ru-RU" sz="240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4071943"/>
            <a:ext cx="7632700" cy="142875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Социальная защита: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Итоги работы за 2018 год</a:t>
            </a:r>
          </a:p>
        </p:txBody>
      </p:sp>
      <p:graphicFrame>
        <p:nvGraphicFramePr>
          <p:cNvPr id="205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706813" y="2298700"/>
          <a:ext cx="1560512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3" imgW="2266200" imgH="2266920" progId="">
                  <p:embed/>
                </p:oleObj>
              </mc:Choice>
              <mc:Fallback>
                <p:oleObj name="CorelDRAW" r:id="rId3" imgW="2266200" imgH="2266920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2298700"/>
                        <a:ext cx="1560512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28600" y="260350"/>
            <a:ext cx="8686800" cy="632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357826"/>
            <a:ext cx="1705518" cy="1205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14290"/>
            <a:ext cx="7563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Мониторинг жизнеобеспечения</a:t>
            </a:r>
          </a:p>
          <a:p>
            <a:pPr lvl="0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пожилых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250033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er\Desktop\ФОТО\разное фото 2018\Школа безопасности\IMG-20180425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071546"/>
            <a:ext cx="2786082" cy="340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DIREKTOR\Users\Public\фото к выступлению\IMG-20190307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85860"/>
            <a:ext cx="2357454" cy="3031012"/>
          </a:xfrm>
          <a:prstGeom prst="rect">
            <a:avLst/>
          </a:prstGeom>
          <a:noFill/>
        </p:spPr>
      </p:pic>
      <p:pic>
        <p:nvPicPr>
          <p:cNvPr id="10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 bwMode="auto">
          <a:xfrm>
            <a:off x="446930" y="4471832"/>
            <a:ext cx="8464454" cy="233869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Охвачено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подомовым обходом 863 чел.: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представителями МЧС – 205 чел. 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представителями газовой службы – 52 чел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Уже обслуживались социальными работниками -71 чел.,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Взяты на социальное обслуживание -7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Установлены автоматические пожарные 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извещатели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27 чел.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29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88" y="476250"/>
            <a:ext cx="9144001" cy="144780"/>
          </a:xfrm>
          <a:prstGeom prst="rect">
            <a:avLst/>
          </a:prstGeom>
          <a:solidFill>
            <a:srgbClr val="8B1B33"/>
          </a:solidFill>
          <a:ln>
            <a:solidFill>
              <a:srgbClr val="8B1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5" tIns="43633" rIns="87265" bIns="43633" anchor="ctr"/>
          <a:lstStyle/>
          <a:p>
            <a:pPr algn="ctr">
              <a:defRPr/>
            </a:pPr>
            <a:endParaRPr lang="ru-RU">
              <a:solidFill>
                <a:srgbClr val="8B1B33"/>
              </a:solidFill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06154" y="0"/>
            <a:ext cx="6801061" cy="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65" tIns="43633" rIns="87265" bIns="43633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проект «Сможем вместе»</a:t>
            </a:r>
          </a:p>
        </p:txBody>
      </p:sp>
      <p:pic>
        <p:nvPicPr>
          <p:cNvPr id="7173" name="Рисунок 7"/>
          <p:cNvPicPr>
            <a:picLocks noChangeAspect="1"/>
          </p:cNvPicPr>
          <p:nvPr/>
        </p:nvPicPr>
        <p:blipFill>
          <a:blip r:embed="rId2"/>
          <a:srcRect t="1071" b="1071"/>
          <a:stretch>
            <a:fillRect/>
          </a:stretch>
        </p:blipFill>
        <p:spPr bwMode="auto">
          <a:xfrm>
            <a:off x="2571736" y="571480"/>
            <a:ext cx="4113226" cy="28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252913" cy="285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10173" y="3679293"/>
            <a:ext cx="4786314" cy="261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марта 2018 г.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Расширенное заседание Наблюдательного совета в РЦ «Астра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 старт Республиканской акции.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2018 год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Привлечено 1 773 321 руб</a:t>
            </a:r>
            <a:r>
              <a:rPr lang="ru-RU" sz="2400" b="1" dirty="0" smtClean="0">
                <a:solidFill>
                  <a:srgbClr val="8B1B33"/>
                </a:solidFill>
                <a:cs typeface="Arial" pitchFamily="34" charset="0"/>
              </a:rPr>
              <a:t>.</a:t>
            </a:r>
            <a:endParaRPr lang="ru-RU" sz="2400" b="1" dirty="0">
              <a:solidFill>
                <a:srgbClr val="8B1B33"/>
              </a:solidFill>
              <a:cs typeface="Arial" pitchFamily="34" charset="0"/>
            </a:endParaRPr>
          </a:p>
        </p:txBody>
      </p:sp>
      <p:pic>
        <p:nvPicPr>
          <p:cNvPr id="7176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1937653" cy="12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071678"/>
            <a:ext cx="1285884" cy="12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533401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DDEBC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827088" y="44450"/>
            <a:ext cx="8316912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ОТДЕЛ СОЦИАЛЬНОЙ ЗАЩИТЫ МТЗ И СЗ РТ В ЕЛАБУЖСКОМ МУНИЦИПАЛЬНОМ РАЙОНЕ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443237"/>
            <a:ext cx="77724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Перспективы развития отрасли на 2019г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843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009451"/>
            <a:ext cx="8713787" cy="550070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1. Участие в «пилотном проекте» по снижению бедности, проводимом Министерством труда и социальной защиты Российской Федерации 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2.Оптимизация межведомственного электронного взаимодействия.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3.Развитие системы долговременного ухода за гражданами пожилого возраста и инвалидами,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стационарозамещающих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технологий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лиц с ментальной инвалидностью.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4.Содействие профориентации, трудовой занятости инвалидов, проживающих в стационарных учреждениях социального обслуживания.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5. Формирование системы комплексной реабилитации 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абилитации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инвалидов, в том числе детей-инвалидов, оказание ранней помощи.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6.Модернизация материально-технической базы стационарных учреждений.</a:t>
            </a:r>
          </a:p>
          <a:p>
            <a:pPr>
              <a:buFontTx/>
              <a:buNone/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062912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БЛАГОДАРЮ ЗА ВНИМАНИЕ!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533401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DDEBC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27088" y="44450"/>
            <a:ext cx="8316912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ОТДЕЛ СОЦИАЛЬНОЙ ЗАЩИТЫ МТЗ И СЗ РТ В ЕЛАБУЖСКОМ МУНИЦИПАЛЬНОМ РАЙОНЕ</a:t>
            </a:r>
          </a:p>
        </p:txBody>
      </p:sp>
      <p:pic>
        <p:nvPicPr>
          <p:cNvPr id="19462" name="Picture 5" descr="20091004141639-29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49213"/>
            <a:ext cx="7207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data:image/png;base64,iVBORw0KGgoAAAANSUhEUgAAAGIAAAA3CAYAAAD35p9KAAAgAElEQVR4nO286XNk15nmx3/BHxwx38YzDseEIxxtT4wj5oN7onsmujvaYbtnutvt6UWWRq2WKZsiJVIiKYoiKZLFYi2sYu37jsKOwr7vQCJ3IJHYEkggE4nc777nhu3nD4lMVrGqpOKi9nzwiXji3jw371nuc+957/uc99yXHMdBURQ0TcMwDDRNQ9d1LMvi/0//eOmlw8NDZFmm4DiUSiUqlQqGYWCa5gsXUi6XEUURVVUxDAPLsjAMA9u26/uapmHbNrZt14kul8vYtl0/VrsJDg8PKRQKT5Sl63r9PMuy6uUUi0Usy6JUKmHbNqZp4jgOqqqi63o9r7Y1TRNN09jd3a2X+/gxy7JwHIdisVg/bllW/biu6/X+1G5ex3EoFAr1smptNQyDUqlUv562bf9mImoFHh4ecnh4iCxJFAqFFybi8PCQ/f39Og4ODtjf32dvb4+Dg4Nnbvf29jg8POTg4KCeVy6X6/uPl1Pbf/zc2rFa/uP/rVQqT7SnVt6z2ri/v8/u7u4TZdaOHx4ePlXfl8uqHXu8L8+qo3bsuUSUy2UkScI0TSRRRFGUOptfTk1dE1xtGqZQLBFPiwiyhqzoCIqBKOsYpk0iI5HJSSxHkwiyDoCoGIiKgWU7pAUVAFnRkTQbUdYRZJ3YThZR0ZFVg4ygoOgWeVHFsIukczJ5WYeDfUTVYiuR5eDwEEHR0XSTvKQhKCaxRIbodgZBMcmLCouRbXKyTl7SANhO5oinxGqbJBXVLJDMZLnTMUmxvEs0kUXVLTYTOSqVXbbTEgCGaZGTdERZRTEcBFlHUnRExSAnaqRzEorhsBbdIZlTEBUdOKz3O5uXMJ0i88ubLEeTzyaiUqkgyzKVSqV+Z1cqFTRd+9Jtv8/x691Iis6l+71cuN3J22ebudPQy2f3+vmbH5+gdWCW/+v965y/3c0nV9o4eaWVnvEAJ6628dqx25y51cmnl1uZ8a8QWotx/sEgr/7qIh9fauXjs3d44/ht3vvsPu+ebeDlX13m5LV23jh+hzdOPuSNY7dwuQO8+eld/v4XF5ldjNE9OM2Hlzs4eaOTYdciJ6+3cvJaB2eut3G1oZfTdwc4caWZ77x1EYBfn2/gzVMNAJy63sHAhIdfn3vI26cf8IOff8YPf3mZjy60cOF+Hz949wo/OXYLu3LAuTvdDM4scOJqG59ee8SFe31ca+rj7eM3eOWjO1y618WvL7XzwfkWzt/r5d3P7uBaWOfVD69x/GobH11s4+ydbn741ud8cLHj2URYloV49CTUxj5FUVBV9ak/T7jmaeydZSkSo6F7hnHXAp9cbORK6xhT3hXG5ha42zVN95gP90KE0ZkgrQMuZoMR3AsRvPOrdIz4OATcwRUmfKu4AqtMe0LcaRtjLrRBJpNjYDrIlG+ZCXeY5gE3weVNGrsmGZkOMOld4W7HOIpRIJNKcfxmH9OeRfomA/RPh5gLrvHh5/dJ5mSCawn6J3y4FzcA6J/w0TLoAWBoys90YI0HHUP88JeX8Yaj3H00wYO2Ec41DLOwvEnrkJdDYC6wTN/UAoOTPsZ9qzR2jvPu2UY6R7x4F9Zp7Z2iqWea6eA67oUIrX1TjLrDuBbWcQXX6Byaxb0YpXPUhze08WwiajbBcRxKxSLlcvloaNKfecKXU82u/H+RRFmlUNp9Kj+REV+4jMPDfUTlixcTVTOp7D1/LP/ivG+3z48Za71+UUVRpFBwWN3YJp1XmXAvkkgLbO3k2EyKJNICm9tpAuEN5hY2iKfy7O3tkspXnyJBVBicnicnqrgXo8R3srhDGwiiwlI0RWhlE/9yjGgsyU5OYWE5yvxagqVIjKyksZOT2YqnSOZlNmIpUoKKYZhkBJXZ+XUOgY3NHYZcS0iyin85TnRrh6HZReIpge2UgCipBFfjpLMCyxs7DE7PEwhvIhsFdN0kJ6rMBiMcHh6yGU8x4V3h4BASySyR7Rye4Cq+5RjhtS3yksbyRoIJ7xLj3hX8oQgbO3kimwm2MzLb6TzbqTzxlEA8LRBP5Tg42Gd9K8nQVIDlWI5SqcjIbIitnRw7WZGdvMqUZ5HYkc16qVKp1I21KAjIklQfohI7GU5ebePdU3f4xcn7nL3bzekHI1y618VfvXoKjz9Mr2uFtz69RdfwLA/6jx77kVmu3u/ljeP3OHa5jXfPtXK9oZdXPr7N6du9fHKxmffPN/P2p7e52znFjaYhzt3p4bVfX+FO2zA//vgmn55v4NVjN/noXCPvfN7MlfvdvH7sBu+fbyarOJy/08MnV7s4f7ebS3e7OXalg7M3Ozl9o4NXPrzJZ7e6uHS3k0+udzLuXuTM7S7mPAucvt3L3dZh/v3Lx7nZOkI0q3P6Zhfvn7mPXtwjtLLJW6cbOH2zm7N3unjllxe53zrIH3//Y7biO9zr83LsUjNnbnfx2a0uTl7v5K1Pb/DRpVZe+/A6n1x/xDunbtE34eXDzx/wnV9c4GrLFPlcmnfPPuT9sw/5wTsXuNk9w7XGYa63jlWJqL01PW6sy+UyiqLg8i3hWVinuW+GSe8ydzrGOXm1lfbRAKHINoKokMipdI+4cQVXcfkWcS1usZ1Is7K+zepmkpZBNydvdvNoxMf61g7Dc0tMe8IMzIRwB5bpGZrh+PVuPrn2iLHZecLrCZa3UgRDEVZiKbzzETqGPYy7wyxHd2jqc7G7f8DCaozAcozNeJLeqQXG5sIsrsYIRbZZjGwTje3QNx1iaW2LyUCE0FqcfF6ic8SDd3GD5Y1qWXsHhwQWN+ge9VHa3WdhaYOxuUVmF6IsrMYZmw2yspFgbC5MNJFlPZHnzeM3cC9uMuMNM7+WYDESJ7wWI7RWrbtv3Itrfg3P/BrzkThL6ykc2+LRsIe5YITQapzP73Rxt2OCy40jVSIeN9bmkQPzPGP9dZPlFL+1sv5zSL+L/rx0eHiIdGSsi48Za11/MWP9u0yy8XSHJb0EQKG8d5Rz+Nj+Y+nwkOKz8v8zTXVjXZMWvjDWL+5Zf1vJty4RiorMrOaZ31LontvGE5FwrwtMLKTp86UYC+UolXf5vGsN11KWyVCaS/1RxuZTuJZztLh2GPAmWIrJXBveZCyYZHY5T/NUjPWMSTJnMjifxRcR8Uby/+h9fF56qVKpIIoihmEgiiKyLKNp2rc6NL1o6nUnuNS9ynAozfH2Fbrntrk3GuXa8Ab3R6PcGFyn3bVDUrS5MbDOmfYwTZNbXOtf53hTiGt9EWYjMjf6Vnk0l+DGUJRPm0Jc74swupil25dkYj5NVHC42rtG42TsH72Pz0t1z3q3UjnSRvaoVCooigJQ10t2d3epVCrfOh7XavYPDnBKe+ztH1Cq7FMq71IsVbAKJaZDSQYDSWynhO2UMJ0illPELlS3llPEtAs4xTKmXaRULj+WX8QplOr7xVL1WLFUqdddSzXN6HfV593dXfb395/yQ16ybRtJElEVpa50qqqKqqocHBywu7tLqVSiUCjgOA6OY2M5DgXHxnHso7yvj5qC+uXGHRwcUKlUvlT3twfbtuvq6P7+/nPr/bZRU6V3d3ef6O9LNZtQk3Kr8m/VWO/v79el8UqlQrlcplQqUSqXKZWLlMulb3R3lMtlVlZWkCSJcrlcb9jh4SG7u7uUy+XfyVNYqVSwbZtIJIKiKPWL8rx6a9fg8WvxdbGzs0MymcRxnCfU2JcAdF1DPxL5Dg8PEQWBQqHA7u4uhUKBcqlEqVSiWCohpxpRYz9F3foRtr5CqVQikZXISBrFQgmnVKRYLOIUq9tSqfom9iyUSiWGhoaIx+MUCoUniCiXyxQKBUqlMsVSmVLRwVaD2PI4BStRvSFKJdKCTE7WsItlCsUyhaP6C8UyhWKJQql4tC0/0RZN0xgbGyOVSlEqlepEVOstUiod3XSZJXbcnRjBTuKTrWjujsduxq+O+fl5QqEQmqaxt/fFW91LpVKJfD6PrutIkoQiy/WhqXbnFItFcj4/ye4ucivTbFx+maUTL1MyNQqFIr71BLd6PVzs8XK6dZJzXW5Ot07TMBKgePSUPQ+tra2sr6/jOM4TRJRKpeowUiyibMUQl8MkJt4h9vD7GJlQ9WIXCrhWtrk14OPiozmaRuY582iO061TnOuc4/NON2fapjjfOcfFbnf9iS8Wi8iyTFdXF7FYjGKxWCeiVCphOw6GmscbnSFx/8eEXvs9tn/03+D77r8g8tf/jILjUCgWvxZcLhdutxtFUZ4mQpblJyZlSqUSiqJQqVQwTQvbdojMBXDfe8idnklmXn8D94/+Htu0sOwCim5U9XpVJy2q5JTqVlQNLNvGciwsx67u2wVs28G2C1i2Q3NzM5FIBNu2nyLCtGws22HJHWCwZ4Q7Z24x/8rLqNtJLLuA5TisJrIsx9OIqkpW0hFUk6ysI6kmOUklJShkJYWsrGDbJo5tYdsFBFHi0aNHbG1tPUWEadnI6U2+d6EFt2sKXyiCK7DCpGeRwNImtuPQ4VpjIZpmbiWBeyXB4lYGbyTJ8naO+fUUaUHFdgpPYXpmBpfL9TQRlmUiiiKapuE4DtbRVGLtidANE8VyeNkj8yejAn88qnL7s3N0v/9TdMPCsGwiSQHPapzJ0BazyzEWomkWN1KEt9K413YIx7IsxdJ41xJMLm4SSQkYpo1h2jQ3N7O0vEJekCiWyhhWdYgyLQvDsDBMi9eDJn8wkOU/Nkxx7sw7xNLbGKaNbtqE4xlc4RiDwXUmFrbwRnYIbOwQ2EgxE94iGE2zsJFkLhxjPLjB2k4O07TJ5UXefO8kN5oH+PxOD4eHB7x78g7xjIxuGPgDXfzi/BWmBjtYDvlZWYuwGQ6zEU9jWjYTCzFuDi5wb2SR20Mhhv1RGieWaJ1ZpWNmlUgij2nZT2Fqeprxicnq9HSx6rAWS+WasRZwjuaTa28ymqZVJ4g0HXEnzffHcvz+7UXevHaFn1/6Gf/pzGvkFQlNN5kMbdEyvcKl3iDtrlVuj4Xpdke4PbbIpb4gI8EoPXMrNIyF6PNv4FtPo+kmmm5y4fJ1jl9p4Qc/P8Xd1iHeu9LNwcEBr350C003yC6vcazNxdsfnMJz87vcvPlzQmtuVF1HN0wmQjE6XWvcHl6gy7VMy9QSfd51GsbD3B6cZ2xhiyHvKs0TYUbmo/g30himRTYn8MZ7nxHd3KKhc4ydjMB/+smnjAfWUWSJhc/fYPr++2S8t4i0vMbio4/ZCPjYiCXRDBP1qP2qbhJN5tEM84t844v82m/taDs5NcU/vH6Me12TfH6vj8ODfV774ErNWOvo2hfGWhAEisUilUoFVdOI9AzwsHua2z/5OdsP/h7vmb/C/f7LrLddRFFUFFVDUQ0UVUfWDCTNQNJMFE1FVVS2drLIql79n1adDlVUHVUzaG5u5npDN1fvdHC3c5oLD4eZ84V571wTqZxENpVjubsH1w//itDdv6dt7Kdc7fgeq1EfqqqhqCqKVh0GRdVAUg0URUdWVWRVZTWeQVIMZFVHUvVqOzSDdCZHe3sHW1tb2I5DVlDYPRqWJVnC+7O/ZvDNPyIffsjUx/+B4dM/Zj68xlp0G0XTuTYwz7lHHh6MLHCxy8cv707SMrnE2UceGifCnGyZ41yHh2NNs5xonePheBhF05mYnOLd45fonZqna9TDWjTOyautVYcun89jGEbdUNdm6SqVCoqqEY/tsNTWhvcH3yF8+s/YafkRG/d+SOTSX5BPbjG6sMmNXg9X+oKca5vl+mCIz9qmaJ4Mc77Lw2dtMwz5I5x75OLTllluDgXZzohIivZMG6Hq1agMWdEQJZXxkUHGTr3Pg4a/5m+b/wf+tvn3ODXwSyRFpd21wvm2KT5pnOJkyzRnu7x8eH+E630+jj+c4kTTNP2eVU42T/PBnWHOdbnZTOZJptLPtRGSopJKbBHu/pTtyRs0/+xPab5ymrwoISkakqKRzsvsZEW2MwKpnEQyJ5LMSexkRZa30iQyAsmcRCIjVucfstX+jk9MPmEjVKMa2fGS4zhIR1Ebe3tVr7oW61SpVJAVlVQmR9ODewy/81Mi1/+O+N3/g8CJ/8j4L/83EvEonuUtFjdTDHqWWI0lWdpKEYqmmI/EmY/ssLKVIZbKE44mCKwlWIgmyAoSgqT8RmMtygp5SSEnKaRzAj7XMLeGv8cnw//A8sYqgiSyuJkinhHxRRIksiLxTHVyJpYW2Ern2M5KpPMi8azIVloglsmTERUSO8nnEiHKCoKs4Om7yfzQZVpPv8NqZAPhKP+bYHxi4tnG2jTNutZULBbqcTk1Yy0qCllRIpMX2YwnCLqnWHnwfxP49G+YHXxEJi+SEyWydcjkRLG+/0Ve9XhOlMgcbbOiREtLy3OJyEvyY+VK5ASRhbibsYXuJ/K/DmK/gQhBksmLMllBJJXJkRWqfcyL8jfG2PgEc3NzyLL8JBE1B64WRGXbNvpR8FSlUkGUFdJ5gWQ2RzKbYzuZJLIWZj3sZzuxQyqTqx/7qtjJZOnq6iIajT7Tj8gIAum8QCqXJ5XNkcxkv8DXrDOZzZHK5ojGt+nv72d7e/spIrKCSCYvkD6q99vExOQUfr8fVVWfJKJmrLXHjHU+n6dYLLK3t4eiKITDYfr6+mhqauLhw4ffChobG2lvb2d2dvYJ77bWhkqlgiAIBAIBuru7aWpqorGx8VtBU1MTnZ1deL1ecrlcXV55vN5gMEhPT8+3Wm9LSwvDw8Osr69jmuYTGtdLBwcHiIKAbdvV4DJNw7IsVFVlf3+fQqGAZdloqo4iy8iygixJKLKELCsoyjfDysoK+Xz+Ca0JqMsrhmEgyzKiKFYhHEH8Zsjn80QikaryvPtFJMje3h6O43xRryA9Wd+Xf39FxONxdnZ2sG37Sa3JcZx6OM3e3h7loxjSmjEpFouUK2VKxSJqap18bJ1kdAktt0mlVKBcqVCulCmXK3VUyuWjvKNt5fninc/nI5lMUiwW6w2r3Zm1+NOa3TJNsxrTalZV02q5X9KwKpUvoUylfITH6nUch0Ag8NQT8bTQWXpCoyqWnC/6+Mx6q78rj+XXBM5yuUw8Hmd9fR3DMJ58IhzHQZZlbNumVCriOFXHrmasHcehXCpTLDgs9A+QGWtmo+cW+bl2ykWHYqlMaDNJWtTICTIZSSeTV9jJyYiaTkaQySkqpXLpmcJff39/3Vg/TkSpVMI0TbzBJSbnFhgYn2NsdoGugUlc/qXq1G6pRHQni2E67GQVisUSTqlMqVimWBP8jkS/YrGmGFfrtSyLgYGBJwTHmvrqHAVkl0olipZKzD/NmnuCFfcwRmqZYrHMeiKLZjrs5BSKhZrIWcYpFrCLJZxiCadYONLEithHbQqHw3i93qeexLpnbVlWPfJZf0zisCyLQqFIwbGJTAyidV4gd+M9hO4rFBwLp1BgOLjB5W4Pp9rcfHB/gmu9Xi52ebg5FOCz5mkaxhe/pMsX6+jo6GBpaQnTNJ8golgsohsGnvkl/OF1RqY8zPjDjM368c8vY9k2hWKR8dAmd4aCXOvxcLXHw9XBAOcfuWkYX+RE6wx3h4Pc6PPRNBk+IqQKXTdoa2tjY2PjCSK+EDpL1YtoqgQ621EHbpJuPY/i76NQLDEZ3uRGn5cbvR4uPZrh8oCPz1pnaZ9Z4WK3m8HAOidbprjW5+F06wynWicpFIoEAgGmpqYQBIFKpfIsY60+ZawrlQqGURX2bFMnNNiGONdO2tdD3tuJZZlYtlMPlTctB8MuoNsFDNvCtI5gm5i2hWXZWDXdxa4Ker8+cYHbjV2cvtVF37iX2fkNtreTtAx5UHWNGe8CkzMeXv/Bd2hu7aK5uQVPcBHdsLAdG0U12M4ISIqGqGgsxnOIioas2+RUA1GzkVQdQTOxHQfbKWI7RRRV55VfnKC1c5DmgTluNw8i6g7Dk178S1vYThFNVTj+81d4dOFD3OfeJtt6BjXQh207KIZFMi9XlQRdZy0loOgmmmEhayaaaRNNS6iGiaiZrKfymLaN1+dncnLyaSIe15rq6xuOxuJKpYKumximjaUpDN2/Qma8ASPYix0awDB0DNPCH81wb2yRh6NB7oyGaZsJ0zGzRp8/yq3BIL3eddqnFmmbWeX+aBB/JEHb9BKa6fDaL0/x+q8v8Rc/+oSrTcOcvt3DhGue10/cR1FV5sOrTIz0M33nV/zq1R/yzt/+MTdvXEPRDEzTZmEzRSiWxRdJMhKMMOCLMDK/ydp2ljPtM9wbDtI2HcYwrSPhzcG0HCRZ5ZW3PmV0fIqG3mn+5v/5hNnFGDcb+7nUOIxh2SS3twg0fcyZN77Pu9/9Y0Ybz6KuTWOaFnMrcfo9ETrmVumeW2VuZZvQVgbDsjAsE8Oy0S2r+tu00I9+e7w+Tpy9Tu+4hzHvCqqi8vndvmpckySJWJbF7u4uxWKxbhQrlQqabqAaFil/OwsNP8X3+RtEL7xFvOkkuqqiGyaelTgTwSj+9QSz4S38kQTToSjhrSSjwXXcS1uEo0mmw3FmQhtEk3kmwzE0w+T6zXvMuH0EljZIZwVyeZnF9R2WNxJIsoJrZoqZ1jn0LReN188iBVu4evwDdrbW0XSdqdAm4/MxZhZjjM9v0DG9xEhwk9BGitHgJlOhKOtJAV030Q2rDkGUuXH7PhPTc/iXNlnfSjK/EiO+kyGeypHLpFhb9GIm5rn43qtISz10fPAy25MPUQyLjtllJhZjjC1s0uNaxr20RSiaeqKOGmoCp25YzMy4+J//7k1O3OzkoysdGKbFpYaB2py1hG3b9Vkx27bqRKiqjqLqrHSeZr33Y2Kj5wjefpmlhndQFBlF04mlRVa3s8QzEuuJHBs7AtFkno2USCwjsZXKE0vliWdFIttpYqk8sZSAomq0tbU910aIssqj68dpOPUrwmEfN4+/xfZMF6d/+Bd03zyOohrkVRNJVhFkjZykkpc1MpJKTjYQFQ1BUREUDVHWkBSd/NHahnxefGpSqmYjFE3DP9lHw/EfE1jw8+jiu2xPPuLc9/9X+m5+iKLqZESNjCCTzB0hLxPLCKQElYyokZc1dnIKGUElmhSIJfOomsHcnJuu7l5W17dY387gCqww41/9wrO2bRtNVTFNsx5AUKlUUBQVUVEJt3zIWstPEEL3mT72Z8xe+hmCKCAqGp6VbY4/nOJ6v58LHXMcezjNaHCD0y0znHk0x7VeD9f6/XzW7uJE8yyn29ycbp1FVNTfTISiMrGZ5mp7BxfaRpjv/Jy1v7xN/spVtPg4oqJyvnOOD+6Ncap5gsvdLj5omODje8Oc7vBw7OEEJ1uneTDo451rfbx5c4S3bwxwpS9AJpt/LhGyqtEXzXNnbJLTD7qZeXSBwJ9fJf3pR+gbnYiKxpVeH8cbpzjbPs2tAR+/uDXMxa45PmmZ5VjjNKP+Fc49muWtm8O8eWOIqcUYsqLhcs0920bUjHUtjqlqrHP1d2lJVsiLEr7RR7gb3ibpuk37u/87MyO95CSJvKSQF2U2MgI5SSInyWxnRbKSTE5SyEkyOUklKypkJZmtdJ6sdKTbSDKtra3PJSItKfxeyyr/9Nwo/9O//xv+/MYUt//HM6xf/m+Jdv8+giiTFmTSeZmUoJASZFa3M6Ty8tHdKpESZFKiSCovkcxLpPISaUEmlcnS0tLyTCJEWeEv+yP8sxs+/tUf/S/82dVxLvy7yyyd+JesdfxrBFEkKyrkRIWspJIRZOIZgYxY7W9WlMnWt9VrkhdlBFlhxuX6Dca69kRo2lNPhCBXhbeMILIy72Fppp3p3la2U+lvLLxlRYn29naWl5efSUQmL+JfjTIVWGJq1sXgjB//gIuAa4zN9QUygvi1602kM/XX16eIkBQ24jssrG4SWlrCHVhk0T3PwnyQ2Nb6N6p3xjX37NfXJx26Uj3mp06EJLEZ32ZxeRn//AL+4Dz+wHx1/8sIzuMLBF8Y/vl5ent7iUQimKZZD77a29ujUCiQymRYjWwSmA/h8QXx+gJ4/EE8gQDegB9vIPCV6vMGAnj8Vbh9fvr7+6sTQ7ZdX7RYLpfJCwIb0RjzoTBefxCPN4DHF8Tt8+P2efH4/L8Z/sAz2+YPzjM2PoHP53vaoasFmNWCnkqlUl1r2tvbQ9d1otEoLpeL0dFRhoeHGRoaegrDw8N4vV7cbjdzc27m5uZ+K3w+HysrK2QyGXRdr8dWOY6DaZoIgsDGxgaBQAC3283w8DA9PT0MDAwwPDz8lTE+Pl5to8eLz+9nLbJGLpevL9Gt3YSyLBOLxVhYWDjqz2/vSw2Dg4P09vYyODj4VP2jo6O43W5isRiWZf0W0e/Iu65F+tWiwwVBIJPJPBfJZLLqlUoy+nbsSI/5doPCNjc3WVhYYGtri3Q6TTabfWFkMpm6o/qkfmWjqDqGYX0rAW1ra2ssLi4Sj8fJZDJPtUEURUzTpFKpPCvA7EkZXMjnKZWq4e+1ONDfVHm5XMY0DYqWhT4xwdZbr2NLAqXS0wFlOUXDshxk3aoGcRVLRyhQLJYoFctPnVfD0tISgUAAURTrnv+LouYf6brOjHueWd8ifSNzjLpCtPZPMhsIY5o2pWKJREbAKhTJyyqlYvGL9pWKFEtH7S2VKJbKFEtPamjBYJBQKIQsy89sY234/fKa6yeMdX1i6DFiauT8Juzv72PbNumBbhb/6/+S8H/1XxD8yz/Btp0vBZQ5TC5u0uPd4EqPl665Ve5PLHBnZIG26VUeuZYZ9G9QLHz5vCq8Xi8ulwtJkp4Ik3wR7O3t1V9IXN4QgfAaQ5MepvxLjMzNMxdcwNAtCoUSk6FN7g75uT44T9NEmKt9Hu6OLnJrKMi1gQDN08s0Ty5yvn0W3XyyrdPT0/h8vvrQ/rz2fDnVHTrDMOrOnGkaXyks/+DgAMuyEDeirL72MlP//J/w4Z/+G1I7Cba3otVPPzhFbMchnZdYjufZycpsJ7huS3EAAAbPSURBVAV8awnWE9mjV06NeFbFPgp0tpwCtmMfBWcVmZtzMzU1hSiKTxi6F0l7e3tYlo2sqEzOBPCHNmgeDfHGI41/aHE4MZhBVqqfcEgKCtGUQDInk8gpeCMJEjmZrKyTzKukBZW0qBLLyJiW80QA2cTEJB6P56k56d+WXqo6bdVAgdobS9Wj/mpEmJaFbthIHg+TP/0ej86+xsc//ynv/t2fEF1bQjdtDNMksJ5iOrSFZzXGdDhOMJKgzxthMZomEE3hWU0w6I8wFY4RjqXxrMTQTAfDtI+coQlOXW/nbssAy5sZxmfn6RjxvRARplmVNoLhCKG1GN99oPB3LQW+21Tij25UaPHr6KbJwlaG5XiW+WiKiVCUsYUoI/4Im2mZ6/0+7g7N0+ONEEuLde2qhvHxia9HRLlcJp/PfRH7qihoqlpfH/GiRFiWhWaYbK2FyaWi6DE3nXfPk/I8oPP+RVKJKKph4l/bpnliibapMHeH/PjWEjRPhel2r9IwEaY/sEmfe5W2mTDjoU2GfWtohoFuWMy65rh++yGvfnSDNz++yvXWcW63jnClaeSFicgLEj7vGr3tW/zBZYMfthb4xaDDH14t8w8NeTTDYMC/zpA/wmQ4zkhgjU53hNHFOK7wFsOhTYb8EXyr26iG/ZSuNDo6yk/f+5zLDf10jPg4d68PgNEpH5OB9ecTAaAfLd2CL6LBi8UXX7pVfSJMFFWn8dNX6G+4zELIT8OnP2NzqI1LP/k/Gbj/ObKmkZPVo1hUlWRePvK4VVKCSl5S6h55VlLJSSor23kyooyqGczMupiammJ7J4WmmwiiTF4xsQqlFyLCMEzygsTG5hZj3m1+/7zGqUmNriWHf3vZ5s8vx1HUqpyeV/SqanCkY2VljbysIikaimYga9Wt+iWMjo7xo7c/48TVVi4+HKKp14WkGgxP+njY734+EdXFjGJ9MWPtszZfZTHjwcEBpmmxLSr0r8d5/8YdzjT24X94hsif3ib/8DPkWA+CrHFrIMixBxNc6fVxpdfLr+6OcrHHy9mOOU62z3Ghw8WQd5WPH4zz+rVBPm6cYj4SR5JVpmdmvpGN0A0DWdGQlaot+sMzSV7tVHi3X+U7DTI/urOGJCuc6/RwrGWSX9wc5tf3RjneOM1HDWP86t44w97VehnPwvDIKI96htjeSaHoFpZTZCuRxbQcSpXnD1XfyvLeg4MDDNNidjPJP7+zyL94+wp/+L3X+A83Zmj/74+zcv2/Y7Xr35ETJXI1HUZSyIkSiYxARjjKP9Kj6hAVsqJMXqoGZ01NfzMiNN1AkBQESSEvSZzo3eQPzqT5t+cEfv/EBoO+DfKSREaUyQgSSbGqWSWyItGUcCRtKPUynoWR0dGvb6wffx2s+QyKIn8lIkzTJJnJEdlKsLIeZWl1leD8MuH5MOHlRRKJOBkx/410qamZGWZmZr4BEXq9rIwokcoJ3J3Y5L2mRQY96+QE4RtrZyNjY3i93q9PRDXiT0CSpCfU2BclwrYddlIplpaX8Xi9uObczM65mZ3zMufyMOt243J7vjbmPF5GRkcJBAJfuZMA+/v76IZBfGeHUDiM2+tlds5z1E4Xrrla+75+O91eHyOjo4TD4frStxcm4llfMHt8nbXjVKPg8pJCKishyBpbqepMmmoVkBWNVF5lczvNtDtIR+8IXb2DNHd009Xdy73Gdu41ttPY0sHdxg46u3ro7B2goamd2w9auNfYTktHN5duPqSlvZPmtk6u3m1hbGyMuw0tPGjppKdvgJb2LjxeH+vrG6TzEtvJHFlBJpVXiCfzbG5nEBWDvKSRk57+6NfBwUFVSEylmJ+fZ2pqirGxsW8Vk5OTBINBUqnUU2vkLENjdWPruV+1eeLLA7U5CP2IGACPP4xVrHCnY5QJzyKf3+sluLbJh6duMxbc4PS1NjqH57jzaBJfOEJjxyjvnblPW/80A+Me+gfGOXmtlabBWRoeDXG3fYSrjQPcePCIi7c6aeib5GZTL6dv9XPzYQ/Hzj/kWlM/iZ0ko7M+WnrG+ehsA22948yvbJJOZ7jXNcO91kHutI0zOTHH9bZJmrrG+fBCCx19kzQNBZ7q6OPetaIo5PN5crnct4p8Po+iKM9cNVpbLvxcIgqFAmr9K5d6/SsEX/6UXLlcqS4qLFeq6wjKFQ4OD6lUqmuhi6Uyld1dDNPGKRSx7EJ93ZhpVb1jWa5OHRaL1eVRtl0lXzMsbKdYjQixCxSKJURZo1AsYVnVlUGWXY1j2t/fp7K7R6FYplTeZW9vv7pu2i5Q2a22q1h+tv2o2cCa0/q7wPPWUf+29P8CWgI+gFXLFf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png;base64,iVBORw0KGgoAAAANSUhEUgAAAGIAAAA3CAYAAAD35p9KAAAgAElEQVR4nO286XNk15nmx3/BHxwx38YzDseEIxxtT4wj5oN7onsmujvaYbtnutvt6UWWRq2WKZsiJVIiKYoiKZLFYi2sYu37jsKOwr7vQCJ3IJHYEkggE4nc777nhu3nD4lMVrGqpOKi9nzwiXji3jw371nuc+957/uc99yXHMdBURQ0TcMwDDRNQ9d1LMvi/0//eOmlw8NDZFmm4DiUSiUqlQqGYWCa5gsXUi6XEUURVVUxDAPLsjAMA9u26/uapmHbNrZt14kul8vYtl0/VrsJDg8PKRQKT5Sl63r9PMuy6uUUi0Usy6JUKmHbNqZp4jgOqqqi63o9r7Y1TRNN09jd3a2X+/gxy7JwHIdisVg/bllW/biu6/X+1G5ex3EoFAr1smptNQyDUqlUv562bf9mImoFHh4ecnh4iCxJFAqFFybi8PCQ/f39Og4ODtjf32dvb4+Dg4Nnbvf29jg8POTg4KCeVy6X6/uPl1Pbf/zc2rFa/uP/rVQqT7SnVt6z2ri/v8/u7u4TZdaOHx4ePlXfl8uqHXu8L8+qo3bsuUSUy2UkScI0TSRRRFGUOptfTk1dE1xtGqZQLBFPiwiyhqzoCIqBKOsYpk0iI5HJSSxHkwiyDoCoGIiKgWU7pAUVAFnRkTQbUdYRZJ3YThZR0ZFVg4ygoOgWeVHFsIukczJ5WYeDfUTVYiuR5eDwEEHR0XSTvKQhKCaxRIbodgZBMcmLCouRbXKyTl7SANhO5oinxGqbJBXVLJDMZLnTMUmxvEs0kUXVLTYTOSqVXbbTEgCGaZGTdERZRTEcBFlHUnRExSAnaqRzEorhsBbdIZlTEBUdOKz3O5uXMJ0i88ubLEeTzyaiUqkgyzKVSqV+Z1cqFTRd+9Jtv8/x691Iis6l+71cuN3J22ebudPQy2f3+vmbH5+gdWCW/+v965y/3c0nV9o4eaWVnvEAJ6628dqx25y51cmnl1uZ8a8QWotx/sEgr/7qIh9fauXjs3d44/ht3vvsPu+ebeDlX13m5LV23jh+hzdOPuSNY7dwuQO8+eld/v4XF5ldjNE9OM2Hlzs4eaOTYdciJ6+3cvJaB2eut3G1oZfTdwc4caWZ77x1EYBfn2/gzVMNAJy63sHAhIdfn3vI26cf8IOff8YPf3mZjy60cOF+Hz949wo/OXYLu3LAuTvdDM4scOJqG59ee8SFe31ca+rj7eM3eOWjO1y618WvL7XzwfkWzt/r5d3P7uBaWOfVD69x/GobH11s4+ydbn741ud8cLHj2URYloV49CTUxj5FUVBV9ak/T7jmaeydZSkSo6F7hnHXAp9cbORK6xhT3hXG5ha42zVN95gP90KE0ZkgrQMuZoMR3AsRvPOrdIz4OATcwRUmfKu4AqtMe0LcaRtjLrRBJpNjYDrIlG+ZCXeY5gE3weVNGrsmGZkOMOld4W7HOIpRIJNKcfxmH9OeRfomA/RPh5gLrvHh5/dJ5mSCawn6J3y4FzcA6J/w0TLoAWBoys90YI0HHUP88JeX8Yaj3H00wYO2Ec41DLOwvEnrkJdDYC6wTN/UAoOTPsZ9qzR2jvPu2UY6R7x4F9Zp7Z2iqWea6eA67oUIrX1TjLrDuBbWcQXX6Byaxb0YpXPUhze08WwiajbBcRxKxSLlcvloaNKfecKXU82u/H+RRFmlUNp9Kj+REV+4jMPDfUTlixcTVTOp7D1/LP/ivG+3z48Za71+UUVRpFBwWN3YJp1XmXAvkkgLbO3k2EyKJNICm9tpAuEN5hY2iKfy7O3tkspXnyJBVBicnicnqrgXo8R3srhDGwiiwlI0RWhlE/9yjGgsyU5OYWE5yvxagqVIjKyksZOT2YqnSOZlNmIpUoKKYZhkBJXZ+XUOgY3NHYZcS0iyin85TnRrh6HZReIpge2UgCipBFfjpLMCyxs7DE7PEwhvIhsFdN0kJ6rMBiMcHh6yGU8x4V3h4BASySyR7Rye4Cq+5RjhtS3yksbyRoIJ7xLj3hX8oQgbO3kimwm2MzLb6TzbqTzxlEA8LRBP5Tg42Gd9K8nQVIDlWI5SqcjIbIitnRw7WZGdvMqUZ5HYkc16qVKp1I21KAjIklQfohI7GU5ebePdU3f4xcn7nL3bzekHI1y618VfvXoKjz9Mr2uFtz69RdfwLA/6jx77kVmu3u/ljeP3OHa5jXfPtXK9oZdXPr7N6du9fHKxmffPN/P2p7e52znFjaYhzt3p4bVfX+FO2zA//vgmn55v4NVjN/noXCPvfN7MlfvdvH7sBu+fbyarOJy/08MnV7s4f7ebS3e7OXalg7M3Ozl9o4NXPrzJZ7e6uHS3k0+udzLuXuTM7S7mPAucvt3L3dZh/v3Lx7nZOkI0q3P6Zhfvn7mPXtwjtLLJW6cbOH2zm7N3unjllxe53zrIH3//Y7biO9zr83LsUjNnbnfx2a0uTl7v5K1Pb/DRpVZe+/A6n1x/xDunbtE34eXDzx/wnV9c4GrLFPlcmnfPPuT9sw/5wTsXuNk9w7XGYa63jlWJqL01PW6sy+UyiqLg8i3hWVinuW+GSe8ydzrGOXm1lfbRAKHINoKokMipdI+4cQVXcfkWcS1usZ1Is7K+zepmkpZBNydvdvNoxMf61g7Dc0tMe8IMzIRwB5bpGZrh+PVuPrn2iLHZecLrCZa3UgRDEVZiKbzzETqGPYy7wyxHd2jqc7G7f8DCaozAcozNeJLeqQXG5sIsrsYIRbZZjGwTje3QNx1iaW2LyUCE0FqcfF6ic8SDd3GD5Y1qWXsHhwQWN+ge9VHa3WdhaYOxuUVmF6IsrMYZmw2yspFgbC5MNJFlPZHnzeM3cC9uMuMNM7+WYDESJ7wWI7RWrbtv3Itrfg3P/BrzkThL6ykc2+LRsIe5YITQapzP73Rxt2OCy40jVSIeN9bmkQPzPGP9dZPlFL+1sv5zSL+L/rx0eHiIdGSsi48Za11/MWP9u0yy8XSHJb0EQKG8d5Rz+Nj+Y+nwkOKz8v8zTXVjXZMWvjDWL+5Zf1vJty4RiorMrOaZ31LontvGE5FwrwtMLKTp86UYC+UolXf5vGsN11KWyVCaS/1RxuZTuJZztLh2GPAmWIrJXBveZCyYZHY5T/NUjPWMSTJnMjifxRcR8Uby/+h9fF56qVKpIIoihmEgiiKyLKNp2rc6NL1o6nUnuNS9ynAozfH2Fbrntrk3GuXa8Ab3R6PcGFyn3bVDUrS5MbDOmfYwTZNbXOtf53hTiGt9EWYjMjf6Vnk0l+DGUJRPm0Jc74swupil25dkYj5NVHC42rtG42TsH72Pz0t1z3q3UjnSRvaoVCooigJQ10t2d3epVCrfOh7XavYPDnBKe+ztH1Cq7FMq71IsVbAKJaZDSQYDSWynhO2UMJ0illPELlS3llPEtAs4xTKmXaRULj+WX8QplOr7xVL1WLFUqdddSzXN6HfV593dXfb395/yQ16ybRtJElEVpa50qqqKqqocHBywu7tLqVSiUCjgOA6OY2M5DgXHxnHso7yvj5qC+uXGHRwcUKlUvlT3twfbtuvq6P7+/nPr/bZRU6V3d3ef6O9LNZtQk3Kr8m/VWO/v79el8UqlQrlcplQqUSqXKZWLlMulb3R3lMtlVlZWkCSJcrlcb9jh4SG7u7uUy+XfyVNYqVSwbZtIJIKiKPWL8rx6a9fg8WvxdbGzs0MymcRxnCfU2JcAdF1DPxL5Dg8PEQWBQqHA7u4uhUKBcqlEqVSiWCohpxpRYz9F3foRtr5CqVQikZXISBrFQgmnVKRYLOIUq9tSqfom9iyUSiWGhoaIx+MUCoUniCiXyxQKBUqlMsVSmVLRwVaD2PI4BStRvSFKJdKCTE7WsItlCsUyhaP6C8UyhWKJQql4tC0/0RZN0xgbGyOVSlEqlepEVOstUiod3XSZJXbcnRjBTuKTrWjujsduxq+O+fl5QqEQmqaxt/fFW91LpVKJfD6PrutIkoQiy/WhqXbnFItFcj4/ye4ucivTbFx+maUTL1MyNQqFIr71BLd6PVzs8XK6dZJzXW5Ot07TMBKgePSUPQ+tra2sr6/jOM4TRJRKpeowUiyibMUQl8MkJt4h9vD7GJlQ9WIXCrhWtrk14OPiozmaRuY582iO061TnOuc4/NON2fapjjfOcfFbnf9iS8Wi8iyTFdXF7FYjGKxWCeiVCphOw6GmscbnSFx/8eEXvs9tn/03+D77r8g8tf/jILjUCgWvxZcLhdutxtFUZ4mQpblJyZlSqUSiqJQqVQwTQvbdojMBXDfe8idnklmXn8D94/+Htu0sOwCim5U9XpVJy2q5JTqVlQNLNvGciwsx67u2wVs28G2C1i2Q3NzM5FIBNu2nyLCtGws22HJHWCwZ4Q7Z24x/8rLqNtJLLuA5TisJrIsx9OIqkpW0hFUk6ysI6kmOUklJShkJYWsrGDbJo5tYdsFBFHi0aNHbG1tPUWEadnI6U2+d6EFt2sKXyiCK7DCpGeRwNImtuPQ4VpjIZpmbiWBeyXB4lYGbyTJ8naO+fUUaUHFdgpPYXpmBpfL9TQRlmUiiiKapuE4DtbRVGLtidANE8VyeNkj8yejAn88qnL7s3N0v/9TdMPCsGwiSQHPapzJ0BazyzEWomkWN1KEt9K413YIx7IsxdJ41xJMLm4SSQkYpo1h2jQ3N7O0vEJekCiWyhhWdYgyLQvDsDBMi9eDJn8wkOU/Nkxx7sw7xNLbGKaNbtqE4xlc4RiDwXUmFrbwRnYIbOwQ2EgxE94iGE2zsJFkLhxjPLjB2k4O07TJ5UXefO8kN5oH+PxOD4eHB7x78g7xjIxuGPgDXfzi/BWmBjtYDvlZWYuwGQ6zEU9jWjYTCzFuDi5wb2SR20Mhhv1RGieWaJ1ZpWNmlUgij2nZT2Fqeprxicnq9HSx6rAWS+WasRZwjuaTa28ymqZVJ4g0HXEnzffHcvz+7UXevHaFn1/6Gf/pzGvkFQlNN5kMbdEyvcKl3iDtrlVuj4Xpdke4PbbIpb4gI8EoPXMrNIyF6PNv4FtPo+kmmm5y4fJ1jl9p4Qc/P8Xd1iHeu9LNwcEBr350C003yC6vcazNxdsfnMJz87vcvPlzQmtuVF1HN0wmQjE6XWvcHl6gy7VMy9QSfd51GsbD3B6cZ2xhiyHvKs0TYUbmo/g30himRTYn8MZ7nxHd3KKhc4ydjMB/+smnjAfWUWSJhc/fYPr++2S8t4i0vMbio4/ZCPjYiCXRDBP1qP2qbhJN5tEM84t844v82m/taDs5NcU/vH6Me12TfH6vj8ODfV774ErNWOvo2hfGWhAEisUilUoFVdOI9AzwsHua2z/5OdsP/h7vmb/C/f7LrLddRFFUFFVDUQ0UVUfWDCTNQNJMFE1FVVS2drLIql79n1adDlVUHVUzaG5u5npDN1fvdHC3c5oLD4eZ84V571wTqZxENpVjubsH1w//itDdv6dt7Kdc7fgeq1EfqqqhqCqKVh0GRdVAUg0URUdWVWRVZTWeQVIMZFVHUvVqOzSDdCZHe3sHW1tb2I5DVlDYPRqWJVnC+7O/ZvDNPyIffsjUx/+B4dM/Zj68xlp0G0XTuTYwz7lHHh6MLHCxy8cv707SMrnE2UceGifCnGyZ41yHh2NNs5xonePheBhF05mYnOLd45fonZqna9TDWjTOyautVYcun89jGEbdUNdm6SqVCoqqEY/tsNTWhvcH3yF8+s/YafkRG/d+SOTSX5BPbjG6sMmNXg9X+oKca5vl+mCIz9qmaJ4Mc77Lw2dtMwz5I5x75OLTllluDgXZzohIivZMG6Hq1agMWdEQJZXxkUHGTr3Pg4a/5m+b/wf+tvn3ODXwSyRFpd21wvm2KT5pnOJkyzRnu7x8eH+E630+jj+c4kTTNP2eVU42T/PBnWHOdbnZTOZJptLPtRGSopJKbBHu/pTtyRs0/+xPab5ymrwoISkakqKRzsvsZEW2MwKpnEQyJ5LMSexkRZa30iQyAsmcRCIjVucfstX+jk9MPmEjVKMa2fGS4zhIR1Ebe3tVr7oW61SpVJAVlVQmR9ODewy/81Mi1/+O+N3/g8CJ/8j4L/83EvEonuUtFjdTDHqWWI0lWdpKEYqmmI/EmY/ssLKVIZbKE44mCKwlWIgmyAoSgqT8RmMtygp5SSEnKaRzAj7XMLeGv8cnw//A8sYqgiSyuJkinhHxRRIksiLxTHVyJpYW2Ern2M5KpPMi8azIVloglsmTERUSO8nnEiHKCoKs4Om7yfzQZVpPv8NqZAPhKP+bYHxi4tnG2jTNutZULBbqcTk1Yy0qCllRIpMX2YwnCLqnWHnwfxP49G+YHXxEJi+SEyWydcjkRLG+/0Ve9XhOlMgcbbOiREtLy3OJyEvyY+VK5ASRhbibsYXuJ/K/DmK/gQhBksmLMllBJJXJkRWqfcyL8jfG2PgEc3NzyLL8JBE1B64WRGXbNvpR8FSlUkGUFdJ5gWQ2RzKbYzuZJLIWZj3sZzuxQyqTqx/7qtjJZOnq6iIajT7Tj8gIAum8QCqXJ5XNkcxkv8DXrDOZzZHK5ojGt+nv72d7e/spIrKCSCYvkD6q99vExOQUfr8fVVWfJKJmrLXHjHU+n6dYLLK3t4eiKITDYfr6+mhqauLhw4ffChobG2lvb2d2dvYJ77bWhkqlgiAIBAIBuru7aWpqorGx8VtBU1MTnZ1deL1ecrlcXV55vN5gMEhPT8+3Wm9LSwvDw8Osr69jmuYTGtdLBwcHiIKAbdvV4DJNw7IsVFVlf3+fQqGAZdloqo4iy8iygixJKLKELCsoyjfDysoK+Xz+Ca0JqMsrhmEgyzKiKFYhHEH8Zsjn80QikaryvPtFJMje3h6O43xRryA9Wd+Xf39FxONxdnZ2sG37Sa3JcZx6OM3e3h7loxjSmjEpFouUK2VKxSJqap18bJ1kdAktt0mlVKBcqVCulCmXK3VUyuWjvKNt5fninc/nI5lMUiwW6w2r3Zm1+NOa3TJNsxrTalZV02q5X9KwKpUvoUylfITH6nUch0Ag8NQT8bTQWXpCoyqWnC/6+Mx6q78rj+XXBM5yuUw8Hmd9fR3DMJ58IhzHQZZlbNumVCriOFXHrmasHcehXCpTLDgs9A+QGWtmo+cW+bl2ykWHYqlMaDNJWtTICTIZSSeTV9jJyYiaTkaQySkqpXLpmcJff39/3Vg/TkSpVMI0TbzBJSbnFhgYn2NsdoGugUlc/qXq1G6pRHQni2E67GQVisUSTqlMqVimWBP8jkS/YrGmGFfrtSyLgYGBJwTHmvrqHAVkl0olipZKzD/NmnuCFfcwRmqZYrHMeiKLZjrs5BSKhZrIWcYpFrCLJZxiCadYONLEithHbQqHw3i93qeexLpnbVlWPfJZf0zisCyLQqFIwbGJTAyidV4gd+M9hO4rFBwLp1BgOLjB5W4Pp9rcfHB/gmu9Xi52ebg5FOCz5mkaxhe/pMsX6+jo6GBpaQnTNJ8golgsohsGnvkl/OF1RqY8zPjDjM368c8vY9k2hWKR8dAmd4aCXOvxcLXHw9XBAOcfuWkYX+RE6wx3h4Pc6PPRNBk+IqQKXTdoa2tjY2PjCSK+EDpL1YtoqgQ621EHbpJuPY/i76NQLDEZ3uRGn5cbvR4uPZrh8oCPz1pnaZ9Z4WK3m8HAOidbprjW5+F06wynWicpFIoEAgGmpqYQBIFKpfIsY60+ZawrlQqGURX2bFMnNNiGONdO2tdD3tuJZZlYtlMPlTctB8MuoNsFDNvCtI5gm5i2hWXZWDXdxa4Ker8+cYHbjV2cvtVF37iX2fkNtreTtAx5UHWNGe8CkzMeXv/Bd2hu7aK5uQVPcBHdsLAdG0U12M4ISIqGqGgsxnOIioas2+RUA1GzkVQdQTOxHQfbKWI7RRRV55VfnKC1c5DmgTluNw8i6g7Dk178S1vYThFNVTj+81d4dOFD3OfeJtt6BjXQh207KIZFMi9XlQRdZy0loOgmmmEhayaaaRNNS6iGiaiZrKfymLaN1+dncnLyaSIe15rq6xuOxuJKpYKumximjaUpDN2/Qma8ASPYix0awDB0DNPCH81wb2yRh6NB7oyGaZsJ0zGzRp8/yq3BIL3eddqnFmmbWeX+aBB/JEHb9BKa6fDaL0/x+q8v8Rc/+oSrTcOcvt3DhGue10/cR1FV5sOrTIz0M33nV/zq1R/yzt/+MTdvXEPRDEzTZmEzRSiWxRdJMhKMMOCLMDK/ydp2ljPtM9wbDtI2HcYwrSPhzcG0HCRZ5ZW3PmV0fIqG3mn+5v/5hNnFGDcb+7nUOIxh2SS3twg0fcyZN77Pu9/9Y0Ybz6KuTWOaFnMrcfo9ETrmVumeW2VuZZvQVgbDsjAsE8Oy0S2r+tu00I9+e7w+Tpy9Tu+4hzHvCqqi8vndvmpckySJWJbF7u4uxWKxbhQrlQqabqAaFil/OwsNP8X3+RtEL7xFvOkkuqqiGyaelTgTwSj+9QSz4S38kQTToSjhrSSjwXXcS1uEo0mmw3FmQhtEk3kmwzE0w+T6zXvMuH0EljZIZwVyeZnF9R2WNxJIsoJrZoqZ1jn0LReN188iBVu4evwDdrbW0XSdqdAm4/MxZhZjjM9v0DG9xEhwk9BGitHgJlOhKOtJAV030Q2rDkGUuXH7PhPTc/iXNlnfSjK/EiO+kyGeypHLpFhb9GIm5rn43qtISz10fPAy25MPUQyLjtllJhZjjC1s0uNaxr20RSiaeqKOGmoCp25YzMy4+J//7k1O3OzkoysdGKbFpYaB2py1hG3b9Vkx27bqRKiqjqLqrHSeZr33Y2Kj5wjefpmlhndQFBlF04mlRVa3s8QzEuuJHBs7AtFkno2USCwjsZXKE0vliWdFIttpYqk8sZSAomq0tbU910aIssqj68dpOPUrwmEfN4+/xfZMF6d/+Bd03zyOohrkVRNJVhFkjZykkpc1MpJKTjYQFQ1BUREUDVHWkBSd/NHahnxefGpSqmYjFE3DP9lHw/EfE1jw8+jiu2xPPuLc9/9X+m5+iKLqZESNjCCTzB0hLxPLCKQElYyokZc1dnIKGUElmhSIJfOomsHcnJuu7l5W17dY387gCqww41/9wrO2bRtNVTFNsx5AUKlUUBQVUVEJt3zIWstPEEL3mT72Z8xe+hmCKCAqGp6VbY4/nOJ6v58LHXMcezjNaHCD0y0znHk0x7VeD9f6/XzW7uJE8yyn29ycbp1FVNTfTISiMrGZ5mp7BxfaRpjv/Jy1v7xN/spVtPg4oqJyvnOOD+6Ncap5gsvdLj5omODje8Oc7vBw7OEEJ1uneTDo451rfbx5c4S3bwxwpS9AJpt/LhGyqtEXzXNnbJLTD7qZeXSBwJ9fJf3pR+gbnYiKxpVeH8cbpzjbPs2tAR+/uDXMxa45PmmZ5VjjNKP+Fc49muWtm8O8eWOIqcUYsqLhcs0920bUjHUtjqlqrHP1d2lJVsiLEr7RR7gb3ibpuk37u/87MyO95CSJvKSQF2U2MgI5SSInyWxnRbKSTE5SyEkyOUklKypkJZmtdJ6sdKTbSDKtra3PJSItKfxeyyr/9Nwo/9O//xv+/MYUt//HM6xf/m+Jdv8+giiTFmTSeZmUoJASZFa3M6Ty8tHdKpESZFKiSCovkcxLpPISaUEmlcnS0tLyTCJEWeEv+yP8sxs+/tUf/S/82dVxLvy7yyyd+JesdfxrBFEkKyrkRIWspJIRZOIZgYxY7W9WlMnWt9VrkhdlBFlhxuX6Dca69kRo2lNPhCBXhbeMILIy72Fppp3p3la2U+lvLLxlRYn29naWl5efSUQmL+JfjTIVWGJq1sXgjB//gIuAa4zN9QUygvi1602kM/XX16eIkBQ24jssrG4SWlrCHVhk0T3PwnyQ2Nb6N6p3xjX37NfXJx26Uj3mp06EJLEZ32ZxeRn//AL+4Dz+wHx1/8sIzuMLBF8Y/vl5ent7iUQimKZZD77a29ujUCiQymRYjWwSmA/h8QXx+gJ4/EE8gQDegB9vIPCV6vMGAnj8Vbh9fvr7+6sTQ7ZdX7RYLpfJCwIb0RjzoTBefxCPN4DHF8Tt8+P2efH4/L8Z/sAz2+YPzjM2PoHP53vaoasFmNWCnkqlUl1r2tvbQ9d1otEoLpeL0dFRhoeHGRoaegrDw8N4vV7cbjdzc27m5uZ+K3w+HysrK2QyGXRdr8dWOY6DaZoIgsDGxgaBQAC3283w8DA9PT0MDAwwPDz8lTE+Pl5to8eLz+9nLbJGLpevL9Gt3YSyLBOLxVhYWDjqz2/vSw2Dg4P09vYyODj4VP2jo6O43W5isRiWZf0W0e/Iu65F+tWiwwVBIJPJPBfJZLLqlUoy+nbsSI/5doPCNjc3WVhYYGtri3Q6TTabfWFkMpm6o/qkfmWjqDqGYX0rAW1ra2ssLi4Sj8fJZDJPtUEURUzTpFKpPCvA7EkZXMjnKZWq4e+1ONDfVHm5XMY0DYqWhT4xwdZbr2NLAqXS0wFlOUXDshxk3aoGcRVLRyhQLJYoFctPnVfD0tISgUAAURTrnv+LouYf6brOjHueWd8ifSNzjLpCtPZPMhsIY5o2pWKJREbAKhTJyyqlYvGL9pWKFEtH7S2VKJbKFEtPamjBYJBQKIQsy89sY234/fKa6yeMdX1i6DFiauT8Juzv72PbNumBbhb/6/+S8H/1XxD8yz/Btp0vBZQ5TC5u0uPd4EqPl665Ve5PLHBnZIG26VUeuZYZ9G9QLHz5vCq8Xi8ulwtJkp4Ik3wR7O3t1V9IXN4QgfAaQ5MepvxLjMzNMxdcwNAtCoUSk6FN7g75uT44T9NEmKt9Hu6OLnJrKMi1gQDN08s0Ty5yvn0W3XyyrdPT0/h8vvrQ/rz2fDnVHTrDMOrOnGkaXyks/+DgAMuyEDeirL72MlP//J/w4Z/+G1I7Cba3otVPPzhFbMchnZdYjufZycpsJ7huS3EAAAbPSURBVAV8awnWE9mjV06NeFbFPgp0tpwCtmMfBWcVmZtzMzU1hSiKTxi6F0l7e3tYlo2sqEzOBPCHNmgeDfHGI41/aHE4MZhBVqqfcEgKCtGUQDInk8gpeCMJEjmZrKyTzKukBZW0qBLLyJiW80QA2cTEJB6P56k56d+WXqo6bdVAgdobS9Wj/mpEmJaFbthIHg+TP/0ej86+xsc//ynv/t2fEF1bQjdtDNMksJ5iOrSFZzXGdDhOMJKgzxthMZomEE3hWU0w6I8wFY4RjqXxrMTQTAfDtI+coQlOXW/nbssAy5sZxmfn6RjxvRARplmVNoLhCKG1GN99oPB3LQW+21Tij25UaPHr6KbJwlaG5XiW+WiKiVCUsYUoI/4Im2mZ6/0+7g7N0+ONEEuLde2qhvHxia9HRLlcJp/PfRH7qihoqlpfH/GiRFiWhWaYbK2FyaWi6DE3nXfPk/I8oPP+RVKJKKph4l/bpnliibapMHeH/PjWEjRPhel2r9IwEaY/sEmfe5W2mTDjoU2GfWtohoFuWMy65rh++yGvfnSDNz++yvXWcW63jnClaeSFicgLEj7vGr3tW/zBZYMfthb4xaDDH14t8w8NeTTDYMC/zpA/wmQ4zkhgjU53hNHFOK7wFsOhTYb8EXyr26iG/ZSuNDo6yk/f+5zLDf10jPg4d68PgNEpH5OB9ecTAaAfLd2CL6LBi8UXX7pVfSJMFFWn8dNX6G+4zELIT8OnP2NzqI1LP/k/Gbj/ObKmkZPVo1hUlWRePvK4VVKCSl5S6h55VlLJSSor23kyooyqGczMupiammJ7J4WmmwiiTF4xsQqlFyLCMEzygsTG5hZj3m1+/7zGqUmNriWHf3vZ5s8vx1HUqpyeV/SqanCkY2VljbysIikaimYga9Wt+iWMjo7xo7c/48TVVi4+HKKp14WkGgxP+njY734+EdXFjGJ9MWPtszZfZTHjwcEBpmmxLSr0r8d5/8YdzjT24X94hsif3ib/8DPkWA+CrHFrIMixBxNc6fVxpdfLr+6OcrHHy9mOOU62z3Ghw8WQd5WPH4zz+rVBPm6cYj4SR5JVpmdmvpGN0A0DWdGQlaot+sMzSV7tVHi3X+U7DTI/urOGJCuc6/RwrGWSX9wc5tf3RjneOM1HDWP86t44w97VehnPwvDIKI96htjeSaHoFpZTZCuRxbQcSpXnD1XfyvLeg4MDDNNidjPJP7+zyL94+wp/+L3X+A83Zmj/74+zcv2/Y7Xr35ETJXI1HUZSyIkSiYxARjjKP9Kj6hAVsqJMXqoGZ01NfzMiNN1AkBQESSEvSZzo3eQPzqT5t+cEfv/EBoO+DfKSREaUyQgSSbGqWSWyItGUcCRtKPUynoWR0dGvb6wffx2s+QyKIn8lIkzTJJnJEdlKsLIeZWl1leD8MuH5MOHlRRKJOBkx/410qamZGWZmZr4BEXq9rIwokcoJ3J3Y5L2mRQY96+QE4RtrZyNjY3i93q9PRDXiT0CSpCfU2BclwrYddlIplpaX8Xi9uObczM65mZ3zMufyMOt243J7vjbmPF5GRkcJBAJfuZMA+/v76IZBfGeHUDiM2+tlds5z1E4Xrrla+75+O91eHyOjo4TD4frStxcm4llfMHt8nbXjVKPg8pJCKishyBpbqepMmmoVkBWNVF5lczvNtDtIR+8IXb2DNHd009Xdy73Gdu41ttPY0sHdxg46u3ro7B2goamd2w9auNfYTktHN5duPqSlvZPmtk6u3m1hbGyMuw0tPGjppKdvgJb2LjxeH+vrG6TzEtvJHFlBJpVXiCfzbG5nEBWDvKSRk57+6NfBwUFVSEylmJ+fZ2pqirGxsW8Vk5OTBINBUqnUU2vkLENjdWPruV+1eeLLA7U5CP2IGACPP4xVrHCnY5QJzyKf3+sluLbJh6duMxbc4PS1NjqH57jzaBJfOEJjxyjvnblPW/80A+Me+gfGOXmtlabBWRoeDXG3fYSrjQPcePCIi7c6aeib5GZTL6dv9XPzYQ/Hzj/kWlM/iZ0ko7M+WnrG+ehsA22948yvbJJOZ7jXNcO91kHutI0zOTHH9bZJmrrG+fBCCx19kzQNBZ7q6OPetaIo5PN5crnct4p8Po+iKM9cNVpbLvxcIgqFAmr9K5d6/SsEX/6UXLlcqS4qLFeq6wjKFQ4OD6lUqmuhi6Uyld1dDNPGKRSx7EJ93ZhpVb1jWa5OHRaL1eVRtl0lXzMsbKdYjQixCxSKJURZo1AsYVnVlUGWXY1j2t/fp7K7R6FYplTeZW9vv7pu2i5Q2a22q1h+tv2o2cCa0/q7wPPWUf+29P8CWgI+gFXLFf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png;base64,iVBORw0KGgoAAAANSUhEUgAAAGIAAAA3CAYAAAD35p9KAAAgAElEQVR4nO286XNk15nmx3/BHxwx38YzDseEIxxtT4wj5oN7onsmujvaYbtnutvt6UWWRq2WKZsiJVIiKYoiKZLFYi2sYu37jsKOwr7vQCJ3IJHYEkggE4nc777nhu3nD4lMVrGqpOKi9nzwiXji3jw371nuc+957/uc99yXHMdBURQ0TcMwDDRNQ9d1LMvi/0//eOmlw8NDZFmm4DiUSiUqlQqGYWCa5gsXUi6XEUURVVUxDAPLsjAMA9u26/uapmHbNrZt14kul8vYtl0/VrsJDg8PKRQKT5Sl63r9PMuy6uUUi0Usy6JUKmHbNqZp4jgOqqqi63o9r7Y1TRNN09jd3a2X+/gxy7JwHIdisVg/bllW/biu6/X+1G5ex3EoFAr1smptNQyDUqlUv562bf9mImoFHh4ecnh4iCxJFAqFFybi8PCQ/f39Og4ODtjf32dvb4+Dg4Nnbvf29jg8POTg4KCeVy6X6/uPl1Pbf/zc2rFa/uP/rVQqT7SnVt6z2ri/v8/u7u4TZdaOHx4ePlXfl8uqHXu8L8+qo3bsuUSUy2UkScI0TSRRRFGUOptfTk1dE1xtGqZQLBFPiwiyhqzoCIqBKOsYpk0iI5HJSSxHkwiyDoCoGIiKgWU7pAUVAFnRkTQbUdYRZJ3YThZR0ZFVg4ygoOgWeVHFsIukczJ5WYeDfUTVYiuR5eDwEEHR0XSTvKQhKCaxRIbodgZBMcmLCouRbXKyTl7SANhO5oinxGqbJBXVLJDMZLnTMUmxvEs0kUXVLTYTOSqVXbbTEgCGaZGTdERZRTEcBFlHUnRExSAnaqRzEorhsBbdIZlTEBUdOKz3O5uXMJ0i88ubLEeTzyaiUqkgyzKVSqV+Z1cqFTRd+9Jtv8/x691Iis6l+71cuN3J22ebudPQy2f3+vmbH5+gdWCW/+v965y/3c0nV9o4eaWVnvEAJ6628dqx25y51cmnl1uZ8a8QWotx/sEgr/7qIh9fauXjs3d44/ht3vvsPu+ebeDlX13m5LV23jh+hzdOPuSNY7dwuQO8+eld/v4XF5ldjNE9OM2Hlzs4eaOTYdciJ6+3cvJaB2eut3G1oZfTdwc4caWZ77x1EYBfn2/gzVMNAJy63sHAhIdfn3vI26cf8IOff8YPf3mZjy60cOF+Hz949wo/OXYLu3LAuTvdDM4scOJqG59ee8SFe31ca+rj7eM3eOWjO1y618WvL7XzwfkWzt/r5d3P7uBaWOfVD69x/GobH11s4+ydbn741ud8cLHj2URYloV49CTUxj5FUVBV9ak/T7jmaeydZSkSo6F7hnHXAp9cbORK6xhT3hXG5ha42zVN95gP90KE0ZkgrQMuZoMR3AsRvPOrdIz4OATcwRUmfKu4AqtMe0LcaRtjLrRBJpNjYDrIlG+ZCXeY5gE3weVNGrsmGZkOMOld4W7HOIpRIJNKcfxmH9OeRfomA/RPh5gLrvHh5/dJ5mSCawn6J3y4FzcA6J/w0TLoAWBoys90YI0HHUP88JeX8Yaj3H00wYO2Ec41DLOwvEnrkJdDYC6wTN/UAoOTPsZ9qzR2jvPu2UY6R7x4F9Zp7Z2iqWea6eA67oUIrX1TjLrDuBbWcQXX6Byaxb0YpXPUhze08WwiajbBcRxKxSLlcvloaNKfecKXU82u/H+RRFmlUNp9Kj+REV+4jMPDfUTlixcTVTOp7D1/LP/ivG+3z48Za71+UUVRpFBwWN3YJp1XmXAvkkgLbO3k2EyKJNICm9tpAuEN5hY2iKfy7O3tkspXnyJBVBicnicnqrgXo8R3srhDGwiiwlI0RWhlE/9yjGgsyU5OYWE5yvxagqVIjKyksZOT2YqnSOZlNmIpUoKKYZhkBJXZ+XUOgY3NHYZcS0iyin85TnRrh6HZReIpge2UgCipBFfjpLMCyxs7DE7PEwhvIhsFdN0kJ6rMBiMcHh6yGU8x4V3h4BASySyR7Rye4Cq+5RjhtS3yksbyRoIJ7xLj3hX8oQgbO3kimwm2MzLb6TzbqTzxlEA8LRBP5Tg42Gd9K8nQVIDlWI5SqcjIbIitnRw7WZGdvMqUZ5HYkc16qVKp1I21KAjIklQfohI7GU5ebePdU3f4xcn7nL3bzekHI1y618VfvXoKjz9Mr2uFtz69RdfwLA/6jx77kVmu3u/ljeP3OHa5jXfPtXK9oZdXPr7N6du9fHKxmffPN/P2p7e52znFjaYhzt3p4bVfX+FO2zA//vgmn55v4NVjN/noXCPvfN7MlfvdvH7sBu+fbyarOJy/08MnV7s4f7ebS3e7OXalg7M3Ozl9o4NXPrzJZ7e6uHS3k0+udzLuXuTM7S7mPAucvt3L3dZh/v3Lx7nZOkI0q3P6Zhfvn7mPXtwjtLLJW6cbOH2zm7N3unjllxe53zrIH3//Y7biO9zr83LsUjNnbnfx2a0uTl7v5K1Pb/DRpVZe+/A6n1x/xDunbtE34eXDzx/wnV9c4GrLFPlcmnfPPuT9sw/5wTsXuNk9w7XGYa63jlWJqL01PW6sy+UyiqLg8i3hWVinuW+GSe8ydzrGOXm1lfbRAKHINoKokMipdI+4cQVXcfkWcS1usZ1Is7K+zepmkpZBNydvdvNoxMf61g7Dc0tMe8IMzIRwB5bpGZrh+PVuPrn2iLHZecLrCZa3UgRDEVZiKbzzETqGPYy7wyxHd2jqc7G7f8DCaozAcozNeJLeqQXG5sIsrsYIRbZZjGwTje3QNx1iaW2LyUCE0FqcfF6ic8SDd3GD5Y1qWXsHhwQWN+ge9VHa3WdhaYOxuUVmF6IsrMYZmw2yspFgbC5MNJFlPZHnzeM3cC9uMuMNM7+WYDESJ7wWI7RWrbtv3Itrfg3P/BrzkThL6ykc2+LRsIe5YITQapzP73Rxt2OCy40jVSIeN9bmkQPzPGP9dZPlFL+1sv5zSL+L/rx0eHiIdGSsi48Za11/MWP9u0yy8XSHJb0EQKG8d5Rz+Nj+Y+nwkOKz8v8zTXVjXZMWvjDWL+5Zf1vJty4RiorMrOaZ31LontvGE5FwrwtMLKTp86UYC+UolXf5vGsN11KWyVCaS/1RxuZTuJZztLh2GPAmWIrJXBveZCyYZHY5T/NUjPWMSTJnMjifxRcR8Uby/+h9fF56qVKpIIoihmEgiiKyLKNp2rc6NL1o6nUnuNS9ynAozfH2Fbrntrk3GuXa8Ab3R6PcGFyn3bVDUrS5MbDOmfYwTZNbXOtf53hTiGt9EWYjMjf6Vnk0l+DGUJRPm0Jc74swupil25dkYj5NVHC42rtG42TsH72Pz0t1z3q3UjnSRvaoVCooigJQ10t2d3epVCrfOh7XavYPDnBKe+ztH1Cq7FMq71IsVbAKJaZDSQYDSWynhO2UMJ0illPELlS3llPEtAs4xTKmXaRULj+WX8QplOr7xVL1WLFUqdddSzXN6HfV593dXfb395/yQ16ybRtJElEVpa50qqqKqqocHBywu7tLqVSiUCjgOA6OY2M5DgXHxnHso7yvj5qC+uXGHRwcUKlUvlT3twfbtuvq6P7+/nPr/bZRU6V3d3ef6O9LNZtQk3Kr8m/VWO/v79el8UqlQrlcplQqUSqXKZWLlMulb3R3lMtlVlZWkCSJcrlcb9jh4SG7u7uUy+XfyVNYqVSwbZtIJIKiKPWL8rx6a9fg8WvxdbGzs0MymcRxnCfU2JcAdF1DPxL5Dg8PEQWBQqHA7u4uhUKBcqlEqVSiWCohpxpRYz9F3foRtr5CqVQikZXISBrFQgmnVKRYLOIUq9tSqfom9iyUSiWGhoaIx+MUCoUniCiXyxQKBUqlMsVSmVLRwVaD2PI4BStRvSFKJdKCTE7WsItlCsUyhaP6C8UyhWKJQql4tC0/0RZN0xgbGyOVSlEqlepEVOstUiod3XSZJXbcnRjBTuKTrWjujsduxq+O+fl5QqEQmqaxt/fFW91LpVKJfD6PrutIkoQiy/WhqXbnFItFcj4/ye4ucivTbFx+maUTL1MyNQqFIr71BLd6PVzs8XK6dZJzXW5Ot07TMBKgePSUPQ+tra2sr6/jOM4TRJRKpeowUiyibMUQl8MkJt4h9vD7GJlQ9WIXCrhWtrk14OPiozmaRuY582iO061TnOuc4/NON2fapjjfOcfFbnf9iS8Wi8iyTFdXF7FYjGKxWCeiVCphOw6GmscbnSFx/8eEXvs9tn/03+D77r8g8tf/jILjUCgWvxZcLhdutxtFUZ4mQpblJyZlSqUSiqJQqVQwTQvbdojMBXDfe8idnklmXn8D94/+Htu0sOwCim5U9XpVJy2q5JTqVlQNLNvGciwsx67u2wVs28G2C1i2Q3NzM5FIBNu2nyLCtGws22HJHWCwZ4Q7Z24x/8rLqNtJLLuA5TisJrIsx9OIqkpW0hFUk6ysI6kmOUklJShkJYWsrGDbJo5tYdsFBFHi0aNHbG1tPUWEadnI6U2+d6EFt2sKXyiCK7DCpGeRwNImtuPQ4VpjIZpmbiWBeyXB4lYGbyTJ8naO+fUUaUHFdgpPYXpmBpfL9TQRlmUiiiKapuE4DtbRVGLtidANE8VyeNkj8yejAn88qnL7s3N0v/9TdMPCsGwiSQHPapzJ0BazyzEWomkWN1KEt9K413YIx7IsxdJ41xJMLm4SSQkYpo1h2jQ3N7O0vEJekCiWyhhWdYgyLQvDsDBMi9eDJn8wkOU/Nkxx7sw7xNLbGKaNbtqE4xlc4RiDwXUmFrbwRnYIbOwQ2EgxE94iGE2zsJFkLhxjPLjB2k4O07TJ5UXefO8kN5oH+PxOD4eHB7x78g7xjIxuGPgDXfzi/BWmBjtYDvlZWYuwGQ6zEU9jWjYTCzFuDi5wb2SR20Mhhv1RGieWaJ1ZpWNmlUgij2nZT2Fqeprxicnq9HSx6rAWS+WasRZwjuaTa28ymqZVJ4g0HXEnzffHcvz+7UXevHaFn1/6Gf/pzGvkFQlNN5kMbdEyvcKl3iDtrlVuj4Xpdke4PbbIpb4gI8EoPXMrNIyF6PNv4FtPo+kmmm5y4fJ1jl9p4Qc/P8Xd1iHeu9LNwcEBr350C003yC6vcazNxdsfnMJz87vcvPlzQmtuVF1HN0wmQjE6XWvcHl6gy7VMy9QSfd51GsbD3B6cZ2xhiyHvKs0TYUbmo/g30himRTYn8MZ7nxHd3KKhc4ydjMB/+smnjAfWUWSJhc/fYPr++2S8t4i0vMbio4/ZCPjYiCXRDBP1qP2qbhJN5tEM84t844v82m/taDs5NcU/vH6Me12TfH6vj8ODfV774ErNWOvo2hfGWhAEisUilUoFVdOI9AzwsHua2z/5OdsP/h7vmb/C/f7LrLddRFFUFFVDUQ0UVUfWDCTNQNJMFE1FVVS2drLIql79n1adDlVUHVUzaG5u5npDN1fvdHC3c5oLD4eZ84V571wTqZxENpVjubsH1w//itDdv6dt7Kdc7fgeq1EfqqqhqCqKVh0GRdVAUg0URUdWVWRVZTWeQVIMZFVHUvVqOzSDdCZHe3sHW1tb2I5DVlDYPRqWJVnC+7O/ZvDNPyIffsjUx/+B4dM/Zj68xlp0G0XTuTYwz7lHHh6MLHCxy8cv707SMrnE2UceGifCnGyZ41yHh2NNs5xonePheBhF05mYnOLd45fonZqna9TDWjTOyautVYcun89jGEbdUNdm6SqVCoqqEY/tsNTWhvcH3yF8+s/YafkRG/d+SOTSX5BPbjG6sMmNXg9X+oKca5vl+mCIz9qmaJ4Mc77Lw2dtMwz5I5x75OLTllluDgXZzohIivZMG6Hq1agMWdEQJZXxkUHGTr3Pg4a/5m+b/wf+tvn3ODXwSyRFpd21wvm2KT5pnOJkyzRnu7x8eH+E630+jj+c4kTTNP2eVU42T/PBnWHOdbnZTOZJptLPtRGSopJKbBHu/pTtyRs0/+xPab5ymrwoISkakqKRzsvsZEW2MwKpnEQyJ5LMSexkRZa30iQyAsmcRCIjVucfstX+jk9MPmEjVKMa2fGS4zhIR1Ebe3tVr7oW61SpVJAVlVQmR9ODewy/81Mi1/+O+N3/g8CJ/8j4L/83EvEonuUtFjdTDHqWWI0lWdpKEYqmmI/EmY/ssLKVIZbKE44mCKwlWIgmyAoSgqT8RmMtygp5SSEnKaRzAj7XMLeGv8cnw//A8sYqgiSyuJkinhHxRRIksiLxTHVyJpYW2Ern2M5KpPMi8azIVloglsmTERUSO8nnEiHKCoKs4Om7yfzQZVpPv8NqZAPhKP+bYHxi4tnG2jTNutZULBbqcTk1Yy0qCllRIpMX2YwnCLqnWHnwfxP49G+YHXxEJi+SEyWydcjkRLG+/0Ve9XhOlMgcbbOiREtLy3OJyEvyY+VK5ASRhbibsYXuJ/K/DmK/gQhBksmLMllBJJXJkRWqfcyL8jfG2PgEc3NzyLL8JBE1B64WRGXbNvpR8FSlUkGUFdJ5gWQ2RzKbYzuZJLIWZj3sZzuxQyqTqx/7qtjJZOnq6iIajT7Tj8gIAum8QCqXJ5XNkcxkv8DXrDOZzZHK5ojGt+nv72d7e/spIrKCSCYvkD6q99vExOQUfr8fVVWfJKJmrLXHjHU+n6dYLLK3t4eiKITDYfr6+mhqauLhw4ffChobG2lvb2d2dvYJ77bWhkqlgiAIBAIBuru7aWpqorGx8VtBU1MTnZ1deL1ecrlcXV55vN5gMEhPT8+3Wm9LSwvDw8Osr69jmuYTGtdLBwcHiIKAbdvV4DJNw7IsVFVlf3+fQqGAZdloqo4iy8iygixJKLKELCsoyjfDysoK+Xz+Ca0JqMsrhmEgyzKiKFYhHEH8Zsjn80QikaryvPtFJMje3h6O43xRryA9Wd+Xf39FxONxdnZ2sG37Sa3JcZx6OM3e3h7loxjSmjEpFouUK2VKxSJqap18bJ1kdAktt0mlVKBcqVCulCmXK3VUyuWjvKNt5fninc/nI5lMUiwW6w2r3Zm1+NOa3TJNsxrTalZV02q5X9KwKpUvoUylfITH6nUch0Ag8NQT8bTQWXpCoyqWnC/6+Mx6q78rj+XXBM5yuUw8Hmd9fR3DMJ58IhzHQZZlbNumVCriOFXHrmasHcehXCpTLDgs9A+QGWtmo+cW+bl2ykWHYqlMaDNJWtTICTIZSSeTV9jJyYiaTkaQySkqpXLpmcJff39/3Vg/TkSpVMI0TbzBJSbnFhgYn2NsdoGugUlc/qXq1G6pRHQni2E67GQVisUSTqlMqVimWBP8jkS/YrGmGFfrtSyLgYGBJwTHmvrqHAVkl0olipZKzD/NmnuCFfcwRmqZYrHMeiKLZjrs5BSKhZrIWcYpFrCLJZxiCadYONLEithHbQqHw3i93qeexLpnbVlWPfJZf0zisCyLQqFIwbGJTAyidV4gd+M9hO4rFBwLp1BgOLjB5W4Pp9rcfHB/gmu9Xi52ebg5FOCz5mkaxhe/pMsX6+jo6GBpaQnTNJ8golgsohsGnvkl/OF1RqY8zPjDjM368c8vY9k2hWKR8dAmd4aCXOvxcLXHw9XBAOcfuWkYX+RE6wx3h4Pc6PPRNBk+IqQKXTdoa2tjY2PjCSK+EDpL1YtoqgQ621EHbpJuPY/i76NQLDEZ3uRGn5cbvR4uPZrh8oCPz1pnaZ9Z4WK3m8HAOidbprjW5+F06wynWicpFIoEAgGmpqYQBIFKpfIsY60+ZawrlQqGURX2bFMnNNiGONdO2tdD3tuJZZlYtlMPlTctB8MuoNsFDNvCtI5gm5i2hWXZWDXdxa4Ker8+cYHbjV2cvtVF37iX2fkNtreTtAx5UHWNGe8CkzMeXv/Bd2hu7aK5uQVPcBHdsLAdG0U12M4ISIqGqGgsxnOIioas2+RUA1GzkVQdQTOxHQfbKWI7RRRV55VfnKC1c5DmgTluNw8i6g7Dk178S1vYThFNVTj+81d4dOFD3OfeJtt6BjXQh207KIZFMi9XlQRdZy0loOgmmmEhayaaaRNNS6iGiaiZrKfymLaN1+dncnLyaSIe15rq6xuOxuJKpYKumximjaUpDN2/Qma8ASPYix0awDB0DNPCH81wb2yRh6NB7oyGaZsJ0zGzRp8/yq3BIL3eddqnFmmbWeX+aBB/JEHb9BKa6fDaL0/x+q8v8Rc/+oSrTcOcvt3DhGue10/cR1FV5sOrTIz0M33nV/zq1R/yzt/+MTdvXEPRDEzTZmEzRSiWxRdJMhKMMOCLMDK/ydp2ljPtM9wbDtI2HcYwrSPhzcG0HCRZ5ZW3PmV0fIqG3mn+5v/5hNnFGDcb+7nUOIxh2SS3twg0fcyZN77Pu9/9Y0Ybz6KuTWOaFnMrcfo9ETrmVumeW2VuZZvQVgbDsjAsE8Oy0S2r+tu00I9+e7w+Tpy9Tu+4hzHvCqqi8vndvmpckySJWJbF7u4uxWKxbhQrlQqabqAaFil/OwsNP8X3+RtEL7xFvOkkuqqiGyaelTgTwSj+9QSz4S38kQTToSjhrSSjwXXcS1uEo0mmw3FmQhtEk3kmwzE0w+T6zXvMuH0EljZIZwVyeZnF9R2WNxJIsoJrZoqZ1jn0LReN188iBVu4evwDdrbW0XSdqdAm4/MxZhZjjM9v0DG9xEhwk9BGitHgJlOhKOtJAV030Q2rDkGUuXH7PhPTc/iXNlnfSjK/EiO+kyGeypHLpFhb9GIm5rn43qtISz10fPAy25MPUQyLjtllJhZjjC1s0uNaxr20RSiaeqKOGmoCp25YzMy4+J//7k1O3OzkoysdGKbFpYaB2py1hG3b9Vkx27bqRKiqjqLqrHSeZr33Y2Kj5wjefpmlhndQFBlF04mlRVa3s8QzEuuJHBs7AtFkno2USCwjsZXKE0vliWdFIttpYqk8sZSAomq0tbU910aIssqj68dpOPUrwmEfN4+/xfZMF6d/+Bd03zyOohrkVRNJVhFkjZykkpc1MpJKTjYQFQ1BUREUDVHWkBSd/NHahnxefGpSqmYjFE3DP9lHw/EfE1jw8+jiu2xPPuLc9/9X+m5+iKLqZESNjCCTzB0hLxPLCKQElYyokZc1dnIKGUElmhSIJfOomsHcnJuu7l5W17dY387gCqww41/9wrO2bRtNVTFNsx5AUKlUUBQVUVEJt3zIWstPEEL3mT72Z8xe+hmCKCAqGp6VbY4/nOJ6v58LHXMcezjNaHCD0y0znHk0x7VeD9f6/XzW7uJE8yyn29ycbp1FVNTfTISiMrGZ5mp7BxfaRpjv/Jy1v7xN/spVtPg4oqJyvnOOD+6Ncap5gsvdLj5omODje8Oc7vBw7OEEJ1uneTDo451rfbx5c4S3bwxwpS9AJpt/LhGyqtEXzXNnbJLTD7qZeXSBwJ9fJf3pR+gbnYiKxpVeH8cbpzjbPs2tAR+/uDXMxa45PmmZ5VjjNKP+Fc49muWtm8O8eWOIqcUYsqLhcs0920bUjHUtjqlqrHP1d2lJVsiLEr7RR7gb3ibpuk37u/87MyO95CSJvKSQF2U2MgI5SSInyWxnRbKSTE5SyEkyOUklKypkJZmtdJ6sdKTbSDKtra3PJSItKfxeyyr/9Nwo/9O//xv+/MYUt//HM6xf/m+Jdv8+giiTFmTSeZmUoJASZFa3M6Ty8tHdKpESZFKiSCovkcxLpPISaUEmlcnS0tLyTCJEWeEv+yP8sxs+/tUf/S/82dVxLvy7yyyd+JesdfxrBFEkKyrkRIWspJIRZOIZgYxY7W9WlMnWt9VrkhdlBFlhxuX6Dca69kRo2lNPhCBXhbeMILIy72Fppp3p3la2U+lvLLxlRYn29naWl5efSUQmL+JfjTIVWGJq1sXgjB//gIuAa4zN9QUygvi1602kM/XX16eIkBQ24jssrG4SWlrCHVhk0T3PwnyQ2Nb6N6p3xjX37NfXJx26Uj3mp06EJLEZ32ZxeRn//AL+4Dz+wHx1/8sIzuMLBF8Y/vl5ent7iUQimKZZD77a29ujUCiQymRYjWwSmA/h8QXx+gJ4/EE8gQDegB9vIPCV6vMGAnj8Vbh9fvr7+6sTQ7ZdX7RYLpfJCwIb0RjzoTBefxCPN4DHF8Tt8+P2efH4/L8Z/sAz2+YPzjM2PoHP53vaoasFmNWCnkqlUl1r2tvbQ9d1otEoLpeL0dFRhoeHGRoaegrDw8N4vV7cbjdzc27m5uZ+K3w+HysrK2QyGXRdr8dWOY6DaZoIgsDGxgaBQAC3283w8DA9PT0MDAwwPDz8lTE+Pl5to8eLz+9nLbJGLpevL9Gt3YSyLBOLxVhYWDjqz2/vSw2Dg4P09vYyODj4VP2jo6O43W5isRiWZf0W0e/Iu65F+tWiwwVBIJPJPBfJZLLqlUoy+nbsSI/5doPCNjc3WVhYYGtri3Q6TTabfWFkMpm6o/qkfmWjqDqGYX0rAW1ra2ssLi4Sj8fJZDJPtUEURUzTpFKpPCvA7EkZXMjnKZWq4e+1ONDfVHm5XMY0DYqWhT4xwdZbr2NLAqXS0wFlOUXDshxk3aoGcRVLRyhQLJYoFctPnVfD0tISgUAAURTrnv+LouYf6brOjHueWd8ifSNzjLpCtPZPMhsIY5o2pWKJREbAKhTJyyqlYvGL9pWKFEtH7S2VKJbKFEtPamjBYJBQKIQsy89sY234/fKa6yeMdX1i6DFiauT8Juzv72PbNumBbhb/6/+S8H/1XxD8yz/Btp0vBZQ5TC5u0uPd4EqPl665Ve5PLHBnZIG26VUeuZYZ9G9QLHz5vCq8Xi8ulwtJkp4Ik3wR7O3t1V9IXN4QgfAaQ5MepvxLjMzNMxdcwNAtCoUSk6FN7g75uT44T9NEmKt9Hu6OLnJrKMi1gQDN08s0Ty5yvn0W3XyyrdPT0/h8vvrQ/rz2fDnVHTrDMOrOnGkaXyks/+DgAMuyEDeirL72MlP//J/w4Z/+G1I7Cba3otVPPzhFbMchnZdYjufZycpsJ7huS3EAAAbPSURBVAV8awnWE9mjV06NeFbFPgp0tpwCtmMfBWcVmZtzMzU1hSiKTxi6F0l7e3tYlo2sqEzOBPCHNmgeDfHGI41/aHE4MZhBVqqfcEgKCtGUQDInk8gpeCMJEjmZrKyTzKukBZW0qBLLyJiW80QA2cTEJB6P56k56d+WXqo6bdVAgdobS9Wj/mpEmJaFbthIHg+TP/0ej86+xsc//ynv/t2fEF1bQjdtDNMksJ5iOrSFZzXGdDhOMJKgzxthMZomEE3hWU0w6I8wFY4RjqXxrMTQTAfDtI+coQlOXW/nbssAy5sZxmfn6RjxvRARplmVNoLhCKG1GN99oPB3LQW+21Tij25UaPHr6KbJwlaG5XiW+WiKiVCUsYUoI/4Im2mZ6/0+7g7N0+ONEEuLde2qhvHxia9HRLlcJp/PfRH7qihoqlpfH/GiRFiWhWaYbK2FyaWi6DE3nXfPk/I8oPP+RVKJKKph4l/bpnliibapMHeH/PjWEjRPhel2r9IwEaY/sEmfe5W2mTDjoU2GfWtohoFuWMy65rh++yGvfnSDNz++yvXWcW63jnClaeSFicgLEj7vGr3tW/zBZYMfthb4xaDDH14t8w8NeTTDYMC/zpA/wmQ4zkhgjU53hNHFOK7wFsOhTYb8EXyr26iG/ZSuNDo6yk/f+5zLDf10jPg4d68PgNEpH5OB9ecTAaAfLd2CL6LBi8UXX7pVfSJMFFWn8dNX6G+4zELIT8OnP2NzqI1LP/k/Gbj/ObKmkZPVo1hUlWRePvK4VVKCSl5S6h55VlLJSSor23kyooyqGczMupiammJ7J4WmmwiiTF4xsQqlFyLCMEzygsTG5hZj3m1+/7zGqUmNriWHf3vZ5s8vx1HUqpyeV/SqanCkY2VljbysIikaimYga9Wt+iWMjo7xo7c/48TVVi4+HKKp14WkGgxP+njY734+EdXFjGJ9MWPtszZfZTHjwcEBpmmxLSr0r8d5/8YdzjT24X94hsif3ib/8DPkWA+CrHFrIMixBxNc6fVxpdfLr+6OcrHHy9mOOU62z3Ghw8WQd5WPH4zz+rVBPm6cYj4SR5JVpmdmvpGN0A0DWdGQlaot+sMzSV7tVHi3X+U7DTI/urOGJCuc6/RwrGWSX9wc5tf3RjneOM1HDWP86t44w97VehnPwvDIKI96htjeSaHoFpZTZCuRxbQcSpXnD1XfyvLeg4MDDNNidjPJP7+zyL94+wp/+L3X+A83Zmj/74+zcv2/Y7Xr35ETJXI1HUZSyIkSiYxARjjKP9Kj6hAVsqJMXqoGZ01NfzMiNN1AkBQESSEvSZzo3eQPzqT5t+cEfv/EBoO+DfKSREaUyQgSSbGqWSWyItGUcCRtKPUynoWR0dGvb6wffx2s+QyKIn8lIkzTJJnJEdlKsLIeZWl1leD8MuH5MOHlRRKJOBkx/410qamZGWZmZr4BEXq9rIwokcoJ3J3Y5L2mRQY96+QE4RtrZyNjY3i93q9PRDXiT0CSpCfU2BclwrYddlIplpaX8Xi9uObczM65mZ3zMufyMOt243J7vjbmPF5GRkcJBAJfuZMA+/v76IZBfGeHUDiM2+tlds5z1E4Xrrla+75+O91eHyOjo4TD4frStxcm4llfMHt8nbXjVKPg8pJCKishyBpbqepMmmoVkBWNVF5lczvNtDtIR+8IXb2DNHd009Xdy73Gdu41ttPY0sHdxg46u3ro7B2goamd2w9auNfYTktHN5duPqSlvZPmtk6u3m1hbGyMuw0tPGjppKdvgJb2LjxeH+vrG6TzEtvJHFlBJpVXiCfzbG5nEBWDvKSRk57+6NfBwUFVSEylmJ+fZ2pqirGxsW8Vk5OTBINBUqnUU2vkLENjdWPruV+1eeLLA7U5CP2IGACPP4xVrHCnY5QJzyKf3+sluLbJh6duMxbc4PS1NjqH57jzaBJfOEJjxyjvnblPW/80A+Me+gfGOXmtlabBWRoeDXG3fYSrjQPcePCIi7c6aeib5GZTL6dv9XPzYQ/Hzj/kWlM/iZ0ko7M+WnrG+ehsA22948yvbJJOZ7jXNcO91kHutI0zOTHH9bZJmrrG+fBCCx19kzQNBZ7q6OPetaIo5PN5crnct4p8Po+iKM9cNVpbLvxcIgqFAmr9K5d6/SsEX/6UXLlcqS4qLFeq6wjKFQ4OD6lUqmuhi6Uyld1dDNPGKRSx7EJ93ZhpVb1jWa5OHRaL1eVRtl0lXzMsbKdYjQixCxSKJURZo1AsYVnVlUGWXY1j2t/fp7K7R6FYplTeZW9vv7pu2i5Q2a22q1h+tv2o2cCa0/q7wPPWUf+29P8CWgI+gFXLFf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 bwMode="auto">
          <a:xfrm>
            <a:off x="174789" y="3604289"/>
            <a:ext cx="2983718" cy="2404917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среднедушевой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доход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семьи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должен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Превышать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14034 руб.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1,5-кратная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величина ПМ) </a:t>
            </a:r>
            <a:endParaRPr lang="ru-RU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857784" cy="12144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Ежемесячная денежная выплата 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первого ребенка в 2019 году</a:t>
            </a:r>
            <a:endParaRPr lang="ru-RU" sz="3200" dirty="0"/>
          </a:p>
        </p:txBody>
      </p:sp>
      <p:pic>
        <p:nvPicPr>
          <p:cNvPr id="20483" name="Picture 3" descr="https://im0-tub-ru.yandex.net/i?id=ec7a88010c45312cf6930e189403a82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220" y="1870853"/>
            <a:ext cx="2836636" cy="3786214"/>
          </a:xfrm>
          <a:prstGeom prst="rect">
            <a:avLst/>
          </a:prstGeom>
          <a:noFill/>
        </p:spPr>
      </p:pic>
      <p:pic>
        <p:nvPicPr>
          <p:cNvPr id="20489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pic>
        <p:nvPicPr>
          <p:cNvPr id="20491" name="Picture 11" descr="https://im0-tub-ru.yandex.net/i?id=eab5c47c96d9501c3d50b5511a41875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8794" cy="126583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63688" y="6199662"/>
            <a:ext cx="6956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0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Пособие назначено  173 семьям</a:t>
            </a:r>
          </a:p>
        </p:txBody>
      </p:sp>
      <p:sp>
        <p:nvSpPr>
          <p:cNvPr id="2" name="Прямоугольная выноска 1"/>
          <p:cNvSpPr/>
          <p:nvPr/>
        </p:nvSpPr>
        <p:spPr bwMode="auto">
          <a:xfrm>
            <a:off x="6368196" y="2355074"/>
            <a:ext cx="2668299" cy="2946134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Размер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ежемесячной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выплаты – 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8896 руб.</a:t>
            </a:r>
          </a:p>
        </p:txBody>
      </p:sp>
      <p:sp>
        <p:nvSpPr>
          <p:cNvPr id="4" name="Прямоугольная выноска 3"/>
          <p:cNvSpPr/>
          <p:nvPr/>
        </p:nvSpPr>
        <p:spPr bwMode="auto">
          <a:xfrm>
            <a:off x="164932" y="1927744"/>
            <a:ext cx="2983717" cy="1486089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Родившие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(усыновившие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ребенка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января 2018г</a:t>
            </a:r>
            <a:endParaRPr lang="ru-RU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i.pinimg.com/originals/6a/4f/5a/6a4f5ac4ccf0acf16fc9e5729059b8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49804"/>
            <a:ext cx="3214710" cy="2009194"/>
          </a:xfrm>
          <a:prstGeom prst="rect">
            <a:avLst/>
          </a:prstGeom>
          <a:noFill/>
        </p:spPr>
      </p:pic>
      <p:pic>
        <p:nvPicPr>
          <p:cNvPr id="29702" name="Picture 6" descr="https://im0-tub-ru.yandex.net/i?id=01d85fca47fa5ace94a015662657d3a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3143240" cy="2190597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52" y="214290"/>
            <a:ext cx="6858048" cy="1428760"/>
          </a:xfrm>
        </p:spPr>
        <p:txBody>
          <a:bodyPr anchor="t"/>
          <a:lstStyle/>
          <a:p>
            <a:pPr eaLnBrk="1" hangingPunct="1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Единовременная выплата женщинам,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постоянно проживающим в сельской местности</a:t>
            </a: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5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pic>
        <p:nvPicPr>
          <p:cNvPr id="16" name="Picture 11" descr="https://im0-tub-ru.yandex.net/i?id=eab5c47c96d9501c3d50b5511a41875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8794" cy="126583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00166" y="614364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Выплаты получили 38 женщин</a:t>
            </a:r>
            <a:r>
              <a:rPr lang="ru-RU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811649" y="1948436"/>
            <a:ext cx="5006328" cy="1875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возрасте до 25 лет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рождении  первого ребенка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выплата в размере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50 тыс.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руб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1520" y="4187603"/>
            <a:ext cx="5256584" cy="1840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возрасте до 29 лет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рождении  третьего ребенка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выплата в размере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100 тыс. руб.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6858048" cy="14668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Компенсация расходов на уплату взноса </a:t>
            </a:r>
            <a:b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 капитальный ремонт </a:t>
            </a:r>
            <a:b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жилых помещений</a:t>
            </a:r>
            <a:endParaRPr lang="ru-RU" sz="3200" b="1" dirty="0">
              <a:solidFill>
                <a:srgbClr val="FFF905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20484" name="Picture 4" descr="https://im0-tub-ru.yandex.net/i?id=2db88c2476ac822c00c79e8325b151d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000240"/>
            <a:ext cx="3878387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192880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-одиноко проживающим неработающим собственникам жилого помещения,</a:t>
            </a: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возрасте </a:t>
            </a: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70 лет и старше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размере 50%;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8576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eaLnBrk="0" hangingPunct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-одиноко проживающим неработающим собственникам жилых помещений, </a:t>
            </a:r>
          </a:p>
          <a:p>
            <a:pPr lvl="0" algn="l" eaLnBrk="0" hangingPunct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возрасте </a:t>
            </a: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80 лет и старше- </a:t>
            </a:r>
          </a:p>
          <a:p>
            <a:pPr lvl="0" algn="l" eaLnBrk="0" hangingPunct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размере 100%.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5786454"/>
            <a:ext cx="82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Компенсация назначена  1781 гражданам</a:t>
            </a:r>
            <a:r>
              <a:rPr lang="ru-RU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000924" cy="928694"/>
          </a:xfrm>
        </p:spPr>
        <p:txBody>
          <a:bodyPr anchor="t"/>
          <a:lstStyle/>
          <a:p>
            <a:pPr eaLnBrk="1" hangingPunct="1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Перечень  государственных услуг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 электронном виде</a:t>
            </a: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27088" y="1778127"/>
            <a:ext cx="8644030" cy="5357850"/>
          </a:xfrm>
          <a:ln>
            <a:noFill/>
          </a:ln>
        </p:spPr>
        <p:txBody>
          <a:bodyPr/>
          <a:lstStyle/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827088" y="44450"/>
            <a:ext cx="8316912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3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428596" y="3714752"/>
            <a:ext cx="823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ru-R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505" name="Rectangle 1">
            <a:hlinkClick r:id="rId2" tooltip="Страница 43"/>
          </p:cNvPr>
          <p:cNvSpPr>
            <a:spLocks noChangeArrowheads="1"/>
          </p:cNvSpPr>
          <p:nvPr/>
        </p:nvSpPr>
        <p:spPr bwMode="auto">
          <a:xfrm>
            <a:off x="971600" y="17272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81901675" y="203750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ЗДРАВООХРАНЕНИЕ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7483647" y="198919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7483647" y="18953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47902788" y="131508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СОЦЗАЩИТА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147483647" y="131507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147483647" y="131508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ЦЗН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147483647" y="126677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147483647" y="11726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140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81620513" y="133941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ПРОФОБРАЗОВАНИЕ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147483647" y="129111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147483647" y="11972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147483647" y="26138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КУЛЬТУРА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147483647" y="189658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СПОРТ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147483647" y="184827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147483647" y="175440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ОБЩЕОБРАЗОВАТЕЛЬНЫЕ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УЧРЕЖДЕНИЯ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321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МЕТРОПОЛИТЕН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СТАНЦИЙ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ПЕШЕХОДНЫЕ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ПЕРЕХОДЫ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155914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17378378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ИЛОЙ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ФОНД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1710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ПОДЪЕЗДОВ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ЖИЛЫХ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ДОМОВ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390972675" y="36734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2 622,2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4657598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руб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13118274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6274054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872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4913217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объекта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884669300" y="36387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Объекты и объемы финансирования программы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1841084075" y="74077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«Доступная среда» (2011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2147483647" y="74086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2147483647" y="74077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2017 гг.)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6915626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6319043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998248575" y="263685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Рейтинг субъектов РФ по уровню соблюдения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1582820050" y="64113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трудового законодательства в 2017г.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6967521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82194400" y="115451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Место в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780292763" y="140569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рейтинге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2147483647" y="115451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Наименование субъектов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2147483647" y="140569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Российской Федерации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2147483647" y="115451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Итоговый балл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1082259075" y="17534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1682219775" y="17533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Брянская область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2147483647" y="17534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82,9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1082259075" y="213085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1682219775" y="213079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Республика Татарстан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2147483647" y="213086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82,8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7911846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Формирование Рейтинга осуществляется на основе показателей: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946105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соблюдения трудового законодательства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13745511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соблюдения прав работников по вопросам оплаты труда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1470402825" y="354115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соблюдения прав работников в области охраны труда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легализации трудовых отношений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820767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ведомственного контроля за соблюдением трудового законодательства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4" name="Rectangle 70"/>
          <p:cNvSpPr>
            <a:spLocks noChangeArrowheads="1"/>
          </p:cNvSpPr>
          <p:nvPr/>
        </p:nvSpPr>
        <p:spPr bwMode="auto">
          <a:xfrm>
            <a:off x="83378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производственного травматизма и профессиональной заболеваемости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Rectangle 71"/>
          <p:cNvSpPr>
            <a:spLocks noChangeArrowheads="1"/>
          </p:cNvSpPr>
          <p:nvPr/>
        </p:nvSpPr>
        <p:spPr bwMode="auto">
          <a:xfrm>
            <a:off x="9163764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производственного риска хозяйствующих субъектов, расположенных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20194730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территории субъекта Российской Федерации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1669203863" y="28529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Специальная оценка условий труда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2147483647" y="66219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Республике Татарстан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26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0" name="Rectangle 76"/>
          <p:cNvSpPr>
            <a:spLocks noChangeArrowheads="1"/>
          </p:cNvSpPr>
          <p:nvPr/>
        </p:nvSpPr>
        <p:spPr bwMode="auto">
          <a:xfrm>
            <a:off x="1531243763" y="27023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Пострадавшие от несчастных случаев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1356109175" y="64713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производстве в Республике Татарстан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10770362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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3" name="Rectangle 79"/>
          <p:cNvSpPr>
            <a:spLocks noChangeArrowheads="1"/>
          </p:cNvSpPr>
          <p:nvPr/>
        </p:nvSpPr>
        <p:spPr bwMode="auto">
          <a:xfrm>
            <a:off x="11468528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Оперативные данные Гострудинспекции в РТ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6908355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5" name="Rectangle 81"/>
          <p:cNvSpPr>
            <a:spLocks noChangeArrowheads="1"/>
          </p:cNvSpPr>
          <p:nvPr/>
        </p:nvSpPr>
        <p:spPr bwMode="auto">
          <a:xfrm>
            <a:off x="1932201813" y="20394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Производственный травматизм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890585913" y="565418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 смертельным исходом по отраслям экономики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1001799813" y="927295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Республике Татарстан за 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8" name="Rectangle 84"/>
          <p:cNvSpPr>
            <a:spLocks noChangeArrowheads="1"/>
          </p:cNvSpPr>
          <p:nvPr/>
        </p:nvSpPr>
        <p:spPr bwMode="auto">
          <a:xfrm>
            <a:off x="2147483647" y="9273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2147483647" y="927295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месяцев 2017 года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692913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28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получатели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категорийных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573443100" y="103790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01.01.2015г.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2147483647" y="103790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01.01.2018г.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2147483647" y="146645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2147483647" y="154929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категорийные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2147483647" y="183218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1914840913" y="148623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739775" y="15176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категорийных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1545443950" y="180020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13551201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5081238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991149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7485840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1,3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1" name="Rectangle 107"/>
          <p:cNvSpPr>
            <a:spLocks noChangeArrowheads="1"/>
          </p:cNvSpPr>
          <p:nvPr/>
        </p:nvSpPr>
        <p:spPr bwMode="auto">
          <a:xfrm>
            <a:off x="11426174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(78%)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581726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0,48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4" name="Rectangle 1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(29%)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5" name="Rectangle 1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6" name="Rectangle 112"/>
          <p:cNvSpPr>
            <a:spLocks noChangeArrowheads="1"/>
          </p:cNvSpPr>
          <p:nvPr/>
        </p:nvSpPr>
        <p:spPr bwMode="auto">
          <a:xfrm>
            <a:off x="2147483647" y="45413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1,2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7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(71%)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8" name="Rectangle 114"/>
          <p:cNvSpPr>
            <a:spLocks noChangeArrowheads="1"/>
          </p:cNvSpPr>
          <p:nvPr/>
        </p:nvSpPr>
        <p:spPr bwMode="auto">
          <a:xfrm>
            <a:off x="2147483647" y="49135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9" name="Rectangle 115"/>
          <p:cNvSpPr>
            <a:spLocks noChangeArrowheads="1"/>
          </p:cNvSpPr>
          <p:nvPr/>
        </p:nvSpPr>
        <p:spPr bwMode="auto">
          <a:xfrm>
            <a:off x="667404050" y="45413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0,37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0" name="Rectangle 116"/>
          <p:cNvSpPr>
            <a:spLocks noChangeArrowheads="1"/>
          </p:cNvSpPr>
          <p:nvPr/>
        </p:nvSpPr>
        <p:spPr bwMode="auto">
          <a:xfrm>
            <a:off x="1194185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(22%)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1" name="Rectangle 117"/>
          <p:cNvSpPr>
            <a:spLocks noChangeArrowheads="1"/>
          </p:cNvSpPr>
          <p:nvPr/>
        </p:nvSpPr>
        <p:spPr bwMode="auto">
          <a:xfrm>
            <a:off x="565637363" y="49135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2" name="Rectangle 118"/>
          <p:cNvSpPr>
            <a:spLocks noChangeArrowheads="1"/>
          </p:cNvSpPr>
          <p:nvPr/>
        </p:nvSpPr>
        <p:spPr bwMode="auto">
          <a:xfrm>
            <a:off x="1975688200" y="16372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Адресность предоставляемых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3" name="Rectangle 119"/>
          <p:cNvSpPr>
            <a:spLocks noChangeArrowheads="1"/>
          </p:cNvSpPr>
          <p:nvPr/>
        </p:nvSpPr>
        <p:spPr bwMode="auto">
          <a:xfrm>
            <a:off x="2138989563" y="54146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4" name="Rectangle 120"/>
          <p:cNvSpPr>
            <a:spLocks noChangeArrowheads="1"/>
          </p:cNvSpPr>
          <p:nvPr/>
        </p:nvSpPr>
        <p:spPr bwMode="auto">
          <a:xfrm>
            <a:off x="69305488" y="51700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5" name="Rectangle 121"/>
          <p:cNvSpPr>
            <a:spLocks noChangeArrowheads="1"/>
          </p:cNvSpPr>
          <p:nvPr/>
        </p:nvSpPr>
        <p:spPr bwMode="auto">
          <a:xfrm>
            <a:off x="842068738" y="258970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Информатизация государственных услуг в сфере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6" name="Rectangle 122"/>
          <p:cNvSpPr>
            <a:spLocks noChangeArrowheads="1"/>
          </p:cNvSpPr>
          <p:nvPr/>
        </p:nvSpPr>
        <p:spPr bwMode="auto">
          <a:xfrm>
            <a:off x="1206517463" y="636160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социальной защиты и занятости населения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7" name="Rectangle 123"/>
          <p:cNvSpPr>
            <a:spLocks noChangeArrowheads="1"/>
          </p:cNvSpPr>
          <p:nvPr/>
        </p:nvSpPr>
        <p:spPr bwMode="auto">
          <a:xfrm>
            <a:off x="2147483647" y="128871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Услуги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8" name="Rectangle 124"/>
          <p:cNvSpPr>
            <a:spLocks noChangeArrowheads="1"/>
          </p:cNvSpPr>
          <p:nvPr/>
        </p:nvSpPr>
        <p:spPr bwMode="auto">
          <a:xfrm>
            <a:off x="2147483647" y="11315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9" name="Rectangle 125"/>
          <p:cNvSpPr>
            <a:spLocks noChangeArrowheads="1"/>
          </p:cNvSpPr>
          <p:nvPr/>
        </p:nvSpPr>
        <p:spPr bwMode="auto">
          <a:xfrm>
            <a:off x="2147483647" y="144587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0" name="Rectangle 126"/>
          <p:cNvSpPr>
            <a:spLocks noChangeArrowheads="1"/>
          </p:cNvSpPr>
          <p:nvPr/>
        </p:nvSpPr>
        <p:spPr bwMode="auto">
          <a:xfrm>
            <a:off x="2147483647" y="144593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1" name="Rectangle 127"/>
          <p:cNvSpPr>
            <a:spLocks noChangeArrowheads="1"/>
          </p:cNvSpPr>
          <p:nvPr/>
        </p:nvSpPr>
        <p:spPr bwMode="auto">
          <a:xfrm>
            <a:off x="2147483647" y="144587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2" name="Rectangle 128"/>
          <p:cNvSpPr>
            <a:spLocks noChangeArrowheads="1"/>
          </p:cNvSpPr>
          <p:nvPr/>
        </p:nvSpPr>
        <p:spPr bwMode="auto">
          <a:xfrm>
            <a:off x="2147483647" y="144587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заявлений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3" name="Rectangle 129"/>
          <p:cNvSpPr>
            <a:spLocks noChangeArrowheads="1"/>
          </p:cNvSpPr>
          <p:nvPr/>
        </p:nvSpPr>
        <p:spPr bwMode="auto">
          <a:xfrm>
            <a:off x="614389488" y="189569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4" name="Rectangle 130"/>
          <p:cNvSpPr>
            <a:spLocks noChangeArrowheads="1"/>
          </p:cNvSpPr>
          <p:nvPr/>
        </p:nvSpPr>
        <p:spPr bwMode="auto">
          <a:xfrm>
            <a:off x="877090575" y="18955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услуг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5" name="Rectangle 131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полностью переведены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6" name="Rectangle 1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7" name="Rectangle 1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8" name="Rectangle 1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9" name="Rectangle 1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0" name="Rectangle 136"/>
          <p:cNvSpPr>
            <a:spLocks noChangeArrowheads="1"/>
          </p:cNvSpPr>
          <p:nvPr/>
        </p:nvSpPr>
        <p:spPr bwMode="auto">
          <a:xfrm>
            <a:off x="2147483647" y="177902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1 981 025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(1 407 527)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2" name="Rectangle 1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71%)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3" name="Rectangle 139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4" name="Rectangle 140"/>
          <p:cNvSpPr>
            <a:spLocks noChangeArrowheads="1"/>
          </p:cNvSpPr>
          <p:nvPr/>
        </p:nvSpPr>
        <p:spPr bwMode="auto">
          <a:xfrm>
            <a:off x="8770905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услуг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5" name="Rectangle 141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частично переведены в э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6" name="Rectangle 14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7" name="Rectangle 14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8" name="Rectangle 1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606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9" name="Rectangle 1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0" name="Rectangle 1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(19%)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1" name="Rectangle 147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72 услуги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2" name="Rectangle 148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перевод в э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3" name="Rectangle 149"/>
          <p:cNvSpPr>
            <a:spLocks noChangeArrowheads="1"/>
          </p:cNvSpPr>
          <p:nvPr/>
        </p:nvSpPr>
        <p:spPr bwMode="auto">
          <a:xfrm>
            <a:off x="1687934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4" name="Rectangle 150"/>
          <p:cNvSpPr>
            <a:spLocks noChangeArrowheads="1"/>
          </p:cNvSpPr>
          <p:nvPr/>
        </p:nvSpPr>
        <p:spPr bwMode="auto">
          <a:xfrm>
            <a:off x="17542017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 нецелесообразен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5" name="Rectangle 1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433 134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6" name="Rectangle 1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7" name="Rectangle 153"/>
          <p:cNvSpPr>
            <a:spLocks noChangeArrowheads="1"/>
          </p:cNvSpPr>
          <p:nvPr/>
        </p:nvSpPr>
        <p:spPr bwMode="auto">
          <a:xfrm>
            <a:off x="2147483647" y="107473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uslugi.tatarstan.ru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8" name="Rectangle 154"/>
          <p:cNvSpPr>
            <a:spLocks noChangeArrowheads="1"/>
          </p:cNvSpPr>
          <p:nvPr/>
        </p:nvSpPr>
        <p:spPr bwMode="auto">
          <a:xfrm>
            <a:off x="788817638" y="25111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9" name="Rectangle 155"/>
          <p:cNvSpPr>
            <a:spLocks noChangeArrowheads="1"/>
          </p:cNvSpPr>
          <p:nvPr/>
        </p:nvSpPr>
        <p:spPr bwMode="auto">
          <a:xfrm>
            <a:off x="2109695425" y="25119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0" name="Rectangle 156"/>
          <p:cNvSpPr>
            <a:spLocks noChangeArrowheads="1"/>
          </p:cNvSpPr>
          <p:nvPr/>
        </p:nvSpPr>
        <p:spPr bwMode="auto">
          <a:xfrm>
            <a:off x="2147483647" y="25111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значимые услуги в сфере социальной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1" name="Rectangle 157"/>
          <p:cNvSpPr>
            <a:spLocks noChangeArrowheads="1"/>
          </p:cNvSpPr>
          <p:nvPr/>
        </p:nvSpPr>
        <p:spPr bwMode="auto">
          <a:xfrm>
            <a:off x="512857750" y="62830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защиты, переведенные полностью в электронный вид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2" name="Rectangle 158"/>
          <p:cNvSpPr>
            <a:spLocks noChangeArrowheads="1"/>
          </p:cNvSpPr>
          <p:nvPr/>
        </p:nvSpPr>
        <p:spPr bwMode="auto">
          <a:xfrm>
            <a:off x="2147483647" y="197005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155,4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2147483647" y="189176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71,6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4" name="Rectangle 160"/>
          <p:cNvSpPr>
            <a:spLocks noChangeArrowheads="1"/>
          </p:cNvSpPr>
          <p:nvPr/>
        </p:nvSpPr>
        <p:spPr bwMode="auto">
          <a:xfrm>
            <a:off x="673811200" y="197005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81,3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5" name="Rectangle 161"/>
          <p:cNvSpPr>
            <a:spLocks noChangeArrowheads="1"/>
          </p:cNvSpPr>
          <p:nvPr/>
        </p:nvSpPr>
        <p:spPr bwMode="auto">
          <a:xfrm>
            <a:off x="2147483647" y="307074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599,5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6" name="Rectangle 162"/>
          <p:cNvSpPr>
            <a:spLocks noChangeArrowheads="1"/>
          </p:cNvSpPr>
          <p:nvPr/>
        </p:nvSpPr>
        <p:spPr bwMode="auto">
          <a:xfrm>
            <a:off x="2147483647" y="307074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126,5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7" name="Rectangle 163"/>
          <p:cNvSpPr>
            <a:spLocks noChangeArrowheads="1"/>
          </p:cNvSpPr>
          <p:nvPr/>
        </p:nvSpPr>
        <p:spPr bwMode="auto">
          <a:xfrm>
            <a:off x="6727094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45,2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8" name="Rectangle 164"/>
          <p:cNvSpPr>
            <a:spLocks noChangeArrowheads="1"/>
          </p:cNvSpPr>
          <p:nvPr/>
        </p:nvSpPr>
        <p:spPr bwMode="auto">
          <a:xfrm>
            <a:off x="2147483647" y="43038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46,8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9" name="Rectangle 1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281,3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0" name="Rectangle 166"/>
          <p:cNvSpPr>
            <a:spLocks noChangeArrowheads="1"/>
          </p:cNvSpPr>
          <p:nvPr/>
        </p:nvSpPr>
        <p:spPr bwMode="auto">
          <a:xfrm>
            <a:off x="5864606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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1" name="Rectangle 167"/>
          <p:cNvSpPr>
            <a:spLocks noChangeArrowheads="1"/>
          </p:cNvSpPr>
          <p:nvPr/>
        </p:nvSpPr>
        <p:spPr bwMode="auto">
          <a:xfrm>
            <a:off x="724917588" y="500375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количество получателей, тыс.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2" name="Rectangle 1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741484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 помощи семье 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4" name="Rectangle 170"/>
          <p:cNvSpPr>
            <a:spLocks noChangeArrowheads="1"/>
          </p:cNvSpPr>
          <p:nvPr/>
        </p:nvSpPr>
        <p:spPr bwMode="auto">
          <a:xfrm>
            <a:off x="1387568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детям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5" name="Rectangle 171"/>
          <p:cNvSpPr>
            <a:spLocks noChangeArrowheads="1"/>
          </p:cNvSpPr>
          <p:nvPr/>
        </p:nvSpPr>
        <p:spPr bwMode="auto">
          <a:xfrm>
            <a:off x="9308195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Дома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6" name="Rectangle 172"/>
          <p:cNvSpPr>
            <a:spLocks noChangeArrowheads="1"/>
          </p:cNvSpPr>
          <p:nvPr/>
        </p:nvSpPr>
        <p:spPr bwMode="auto">
          <a:xfrm>
            <a:off x="12999942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7" name="Rectangle 173"/>
          <p:cNvSpPr>
            <a:spLocks noChangeArrowheads="1"/>
          </p:cNvSpPr>
          <p:nvPr/>
        </p:nvSpPr>
        <p:spPr bwMode="auto">
          <a:xfrm>
            <a:off x="13497020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интернаты для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8" name="Rectangle 174"/>
          <p:cNvSpPr>
            <a:spLocks noChangeArrowheads="1"/>
          </p:cNvSpPr>
          <p:nvPr/>
        </p:nvSpPr>
        <p:spPr bwMode="auto">
          <a:xfrm>
            <a:off x="7521336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престарелых и инвалидов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9" name="Rectangle 1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Социальные приюты для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0" name="Rectangle 1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детей и подростков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1" name="Rectangle 1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ПНИ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2" name="Rectangle 1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ЦСОН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3" name="Rectangle 1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 реабилитации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4" name="Rectangle 1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инвалидов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5" name="Rectangle 181"/>
          <p:cNvSpPr>
            <a:spLocks noChangeArrowheads="1"/>
          </p:cNvSpPr>
          <p:nvPr/>
        </p:nvSpPr>
        <p:spPr bwMode="auto">
          <a:xfrm>
            <a:off x="7305929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Детские дома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6" name="Rectangle 182"/>
          <p:cNvSpPr>
            <a:spLocks noChangeArrowheads="1"/>
          </p:cNvSpPr>
          <p:nvPr/>
        </p:nvSpPr>
        <p:spPr bwMode="auto">
          <a:xfrm>
            <a:off x="1673929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7" name="Rectangle 183"/>
          <p:cNvSpPr>
            <a:spLocks noChangeArrowheads="1"/>
          </p:cNvSpPr>
          <p:nvPr/>
        </p:nvSpPr>
        <p:spPr bwMode="auto">
          <a:xfrm>
            <a:off x="17236376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интернаты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8" name="Rectangle 184"/>
          <p:cNvSpPr>
            <a:spLocks noChangeArrowheads="1"/>
          </p:cNvSpPr>
          <p:nvPr/>
        </p:nvSpPr>
        <p:spPr bwMode="auto">
          <a:xfrm>
            <a:off x="10656998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 БОМЖ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9" name="Rectangle 185"/>
          <p:cNvSpPr>
            <a:spLocks noChangeArrowheads="1"/>
          </p:cNvSpPr>
          <p:nvPr/>
        </p:nvSpPr>
        <p:spPr bwMode="auto">
          <a:xfrm>
            <a:off x="991149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Республиканские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13331348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1" name="Rectangle 187"/>
          <p:cNvSpPr>
            <a:spLocks noChangeArrowheads="1"/>
          </p:cNvSpPr>
          <p:nvPr/>
        </p:nvSpPr>
        <p:spPr bwMode="auto">
          <a:xfrm>
            <a:off x="2147483647" y="14889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2" name="Rectangle 188"/>
          <p:cNvSpPr>
            <a:spLocks noChangeArrowheads="1"/>
          </p:cNvSpPr>
          <p:nvPr/>
        </p:nvSpPr>
        <p:spPr bwMode="auto">
          <a:xfrm>
            <a:off x="2147483647" y="148087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3" name="Rectangle 189"/>
          <p:cNvSpPr>
            <a:spLocks noChangeArrowheads="1"/>
          </p:cNvSpPr>
          <p:nvPr/>
        </p:nvSpPr>
        <p:spPr bwMode="auto">
          <a:xfrm>
            <a:off x="2147483647" y="1516448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ОСУДАРСТВЕННЫЕ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4" name="Rectangle 190"/>
          <p:cNvSpPr>
            <a:spLocks noChangeArrowheads="1"/>
          </p:cNvSpPr>
          <p:nvPr/>
        </p:nvSpPr>
        <p:spPr bwMode="auto">
          <a:xfrm>
            <a:off x="2147483647" y="1516448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УЧРЕЖДЕНИЯ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5" name="Rectangle 191"/>
          <p:cNvSpPr>
            <a:spLocks noChangeArrowheads="1"/>
          </p:cNvSpPr>
          <p:nvPr/>
        </p:nvSpPr>
        <p:spPr bwMode="auto">
          <a:xfrm>
            <a:off x="2147483647" y="175219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СОЦИАЛЬНОГО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6" name="Rectangle 192"/>
          <p:cNvSpPr>
            <a:spLocks noChangeArrowheads="1"/>
          </p:cNvSpPr>
          <p:nvPr/>
        </p:nvSpPr>
        <p:spPr bwMode="auto">
          <a:xfrm>
            <a:off x="2147483647" y="175219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ОБСЛУЖИВАНИЯ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7" name="Rectangle 1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Реабилитационные центры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8" name="Rectangle 1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детей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9" name="Rectangle 1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0" name="Rectangle 1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инвалидов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1" name="Rectangle 197"/>
          <p:cNvSpPr>
            <a:spLocks noChangeArrowheads="1"/>
          </p:cNvSpPr>
          <p:nvPr/>
        </p:nvSpPr>
        <p:spPr bwMode="auto">
          <a:xfrm>
            <a:off x="1370309363" y="28529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Перечень государственных организаций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2" name="Rectangle 198"/>
          <p:cNvSpPr>
            <a:spLocks noChangeArrowheads="1"/>
          </p:cNvSpPr>
          <p:nvPr/>
        </p:nvSpPr>
        <p:spPr bwMode="auto">
          <a:xfrm>
            <a:off x="2127646875" y="66219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социального обслуживания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3" name="Rectangle 199"/>
          <p:cNvSpPr>
            <a:spLocks noChangeArrowheads="1"/>
          </p:cNvSpPr>
          <p:nvPr/>
        </p:nvSpPr>
        <p:spPr bwMode="auto">
          <a:xfrm>
            <a:off x="6971284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4" name="Rectangle 200"/>
          <p:cNvSpPr>
            <a:spLocks noChangeArrowheads="1"/>
          </p:cNvSpPr>
          <p:nvPr/>
        </p:nvSpPr>
        <p:spPr bwMode="auto">
          <a:xfrm>
            <a:off x="885851988" y="408506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Выездная форма работы «Мобильные бригады»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5" name="Rectangle 201"/>
          <p:cNvSpPr>
            <a:spLocks noChangeArrowheads="1"/>
          </p:cNvSpPr>
          <p:nvPr/>
        </p:nvSpPr>
        <p:spPr bwMode="auto">
          <a:xfrm>
            <a:off x="2147483647" y="154962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3 260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6" name="Rectangle 202"/>
          <p:cNvSpPr>
            <a:spLocks noChangeArrowheads="1"/>
          </p:cNvSpPr>
          <p:nvPr/>
        </p:nvSpPr>
        <p:spPr bwMode="auto">
          <a:xfrm>
            <a:off x="2147483647" y="154953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выездов, из них: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7" name="Rectangle 203"/>
          <p:cNvSpPr>
            <a:spLocks noChangeArrowheads="1"/>
          </p:cNvSpPr>
          <p:nvPr/>
        </p:nvSpPr>
        <p:spPr bwMode="auto">
          <a:xfrm>
            <a:off x="2147483647" y="202608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913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8" name="Rectangle 204"/>
          <p:cNvSpPr>
            <a:spLocks noChangeArrowheads="1"/>
          </p:cNvSpPr>
          <p:nvPr/>
        </p:nvSpPr>
        <p:spPr bwMode="auto">
          <a:xfrm>
            <a:off x="2147483647" y="202600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экстренных;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" name="Rectangle 20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2 347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0" name="Rectangle 2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плановых.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1" name="Rectangle 20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Охват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2" name="Rectangle 20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около 30 000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3" name="Rectangle 2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4" name="Rectangle 2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Оказанная помощь: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5" name="Rectangle 2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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6" name="Rectangle 21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7" name="Rectangle 2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8" name="Rectangle 2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правовая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9" name="Rectangle 2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0" name="Rectangle 2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51 %;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1" name="Rectangle 2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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2" name="Rectangle 2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3" name="Rectangle 2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4" name="Rectangle 2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бытовая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5" name="Rectangle 2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6" name="Rectangle 2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25 %;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7" name="Rectangle 2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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8" name="Rectangle 2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9" name="Rectangle 22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0" name="Rectangle 22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психологическая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1" name="Rectangle 2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2" name="Rectangle 22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13 %.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3" name="Rectangle 229"/>
          <p:cNvSpPr>
            <a:spLocks noChangeArrowheads="1"/>
          </p:cNvSpPr>
          <p:nvPr/>
        </p:nvSpPr>
        <p:spPr bwMode="auto">
          <a:xfrm>
            <a:off x="6923024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7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sp>
        <p:nvSpPr>
          <p:cNvPr id="2" name="Блок-схема: альтернативный процесс 1"/>
          <p:cNvSpPr/>
          <p:nvPr/>
        </p:nvSpPr>
        <p:spPr bwMode="auto">
          <a:xfrm>
            <a:off x="86272" y="1128089"/>
            <a:ext cx="8237538" cy="53915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*Основная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компенсация за детский сад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*Дополнительная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компенсация за детский сад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*Ежемесячное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пособие на ребенка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*ЕДВ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на проезд пенсионерам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–льготы на оплату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ЖКХ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многодетным семьям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на проезд детям из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многодетных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семей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на лекарства  детям из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многодетных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семей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*Субсидии-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льготы на оплату ЖКХ инвалидам</a:t>
            </a:r>
          </a:p>
          <a:p>
            <a:pPr algn="l"/>
            <a:r>
              <a:rPr lang="ru-RU" sz="2000" dirty="0" smtClean="0">
                <a:latin typeface="Arial" pitchFamily="34" charset="0"/>
              </a:rPr>
              <a:t>*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Субсидия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на оплату ЖКХ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*Субсидия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на оплату ЖКХ отдельных категорий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граждан</a:t>
            </a: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*Ежемесячное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пособие по уходу за ребенком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*Ежемесячное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пособие при рождении ребенка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*Пособие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по беременности и родам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17" y="4941167"/>
            <a:ext cx="2867436" cy="1911625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33869"/>
            <a:ext cx="727280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гражданам </a:t>
            </a:r>
            <a:r>
              <a:rPr lang="ru-RU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1" y="1276869"/>
            <a:ext cx="2587069" cy="17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23728" y="1325437"/>
            <a:ext cx="66540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ЕДВ </a:t>
            </a:r>
            <a:r>
              <a:rPr lang="ru-RU" sz="28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проезд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449580" algn="just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000 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- 486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руб. </a:t>
            </a:r>
          </a:p>
          <a:p>
            <a:pPr indent="449580" algn="just"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04" y="0"/>
            <a:ext cx="1707028" cy="12071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2748" y="2492896"/>
            <a:ext cx="684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*доход от 20000,01 до 25 000 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180 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42162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Ветеранам 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*доход &lt;  20 000 руб. -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назначаются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679" y="4581128"/>
            <a:ext cx="82626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Лицам, награжденным государственными наградами Республики 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*независимо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 меры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 назначаются.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01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480"/>
            <a:ext cx="7772400" cy="17079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</a:t>
            </a:r>
            <a:b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 не  будут предоставляться</a:t>
            </a:r>
            <a:b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соответствии ее имущественной обеспеченности с 1 апреля 2019г. </a:t>
            </a:r>
            <a:endParaRPr lang="ru-R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972" y="9252"/>
            <a:ext cx="1707028" cy="12071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3936" y="2486442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квартира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более 40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одного члена семьи</a:t>
            </a:r>
            <a:r>
              <a:rPr lang="ru-RU" sz="1800" dirty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1388" y="2446708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квартиры и более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более 23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одного члена семьи</a:t>
            </a:r>
            <a:r>
              <a:rPr lang="ru-RU" sz="1800" dirty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0649" y="4285626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20 соток на одного члена семьи</a:t>
            </a:r>
            <a:r>
              <a:rPr lang="ru-RU" sz="1800" dirty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3016" y="4285626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автомобиль  и более приобретен за последние три года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1" y="2446708"/>
            <a:ext cx="3309152" cy="33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8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6768752" cy="94646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b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помощь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44" y="0"/>
            <a:ext cx="1707028" cy="1207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82826"/>
            <a:ext cx="3957430" cy="2636179"/>
          </a:xfrm>
          <a:prstGeom prst="rect">
            <a:avLst/>
          </a:prstGeom>
        </p:spPr>
      </p:pic>
      <p:sp>
        <p:nvSpPr>
          <p:cNvPr id="8" name="Вертикальный свиток 7"/>
          <p:cNvSpPr/>
          <p:nvPr/>
        </p:nvSpPr>
        <p:spPr bwMode="auto">
          <a:xfrm>
            <a:off x="3850344" y="1340768"/>
            <a:ext cx="5256584" cy="4400383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Социальный </a:t>
            </a:r>
            <a:r>
              <a:rPr lang="ru-RU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контракт.</a:t>
            </a:r>
          </a:p>
          <a:p>
            <a:endParaRPr lang="ru-RU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Правовая помощь,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трудоустройство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переобучение, </a:t>
            </a:r>
          </a:p>
          <a:p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Самозанятость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116632" y="5661248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помощь 95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семьям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сумму 861 430 руб.</a:t>
            </a:r>
          </a:p>
        </p:txBody>
      </p:sp>
    </p:spTree>
    <p:extLst>
      <p:ext uri="{BB962C8B-B14F-4D97-AF65-F5344CB8AC3E}">
        <p14:creationId xmlns:p14="http://schemas.microsoft.com/office/powerpoint/2010/main" val="746858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ОБУЧЕНИЯ НАВЫКАМ ОБЩЕГО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УХОДА ЗА ПОЖИЛЫМИ И ИНВАЛИДАМИ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135729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 обучение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родственников правилам и способам ухода за маломобильными и немобильными гражданами пожилого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 и адаптации к изменившимся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условиям проживания.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2357430"/>
            <a:ext cx="4252351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DIREKTOR\Users\Public\фото к выступлению\P90313-10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040442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857892"/>
            <a:ext cx="742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Прошли обучение – 26 человек.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600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56B13"/>
            </a:gs>
            <a:gs pos="50000">
              <a:srgbClr val="3399FF"/>
            </a:gs>
            <a:gs pos="100000">
              <a:srgbClr val="156B13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56B13"/>
            </a:gs>
            <a:gs pos="50000">
              <a:srgbClr val="3399FF"/>
            </a:gs>
            <a:gs pos="100000">
              <a:srgbClr val="156B13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8249</TotalTime>
  <Words>1031</Words>
  <Application>Microsoft Office PowerPoint</Application>
  <PresentationFormat>Экран (4:3)</PresentationFormat>
  <Paragraphs>343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CorelDRAW</vt:lpstr>
      <vt:lpstr>Отдел социальной защиты  Министерства труда, занятости и социальной защиты Республики Татарстан  в Елабужском муниципальном районе </vt:lpstr>
      <vt:lpstr>Ежемесячная денежная выплата  на первого ребенка в 2019 году</vt:lpstr>
      <vt:lpstr>Единовременная выплата женщинам,  постоянно проживающим в сельской местности</vt:lpstr>
      <vt:lpstr>Компенсация расходов на уплату взноса  на капитальный ремонт  жилых помещений</vt:lpstr>
      <vt:lpstr>Перечень  государственных услуг  в электронном виде</vt:lpstr>
      <vt:lpstr>Льготы гражданам предпенсионного возраста</vt:lpstr>
      <vt:lpstr>Меры социальной поддержки  семье не  будут предоставляться  при соответствии ее имущественной обеспеченности с 1 апреля 2019г. </vt:lpstr>
      <vt:lpstr>Государственная  социальная помощь</vt:lpstr>
      <vt:lpstr>Презентация PowerPoint</vt:lpstr>
      <vt:lpstr>Презентация PowerPoint</vt:lpstr>
      <vt:lpstr>Презентация PowerPoint</vt:lpstr>
      <vt:lpstr>Перспективы развития отрасли на 2019г.</vt:lpstr>
      <vt:lpstr>БЛАГОДАРЮ ЗА ВНИМАНИЕ! </vt:lpstr>
    </vt:vector>
  </TitlesOfParts>
  <Company>ЦСППН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</dc:title>
  <dc:creator>administrator</dc:creator>
  <cp:lastModifiedBy>Пользователь Windows</cp:lastModifiedBy>
  <cp:revision>510</cp:revision>
  <dcterms:created xsi:type="dcterms:W3CDTF">2007-09-07T07:36:21Z</dcterms:created>
  <dcterms:modified xsi:type="dcterms:W3CDTF">2019-03-27T09:39:33Z</dcterms:modified>
</cp:coreProperties>
</file>